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0" r:id="rId1"/>
    <p:sldMasterId id="2147484713" r:id="rId2"/>
  </p:sldMasterIdLst>
  <p:notesMasterIdLst>
    <p:notesMasterId r:id="rId39"/>
  </p:notesMasterIdLst>
  <p:sldIdLst>
    <p:sldId id="379" r:id="rId3"/>
    <p:sldId id="306" r:id="rId4"/>
    <p:sldId id="273" r:id="rId5"/>
    <p:sldId id="360" r:id="rId6"/>
    <p:sldId id="337" r:id="rId7"/>
    <p:sldId id="355" r:id="rId8"/>
    <p:sldId id="313" r:id="rId9"/>
    <p:sldId id="361" r:id="rId10"/>
    <p:sldId id="305" r:id="rId11"/>
    <p:sldId id="285" r:id="rId12"/>
    <p:sldId id="349" r:id="rId13"/>
    <p:sldId id="347" r:id="rId14"/>
    <p:sldId id="351" r:id="rId15"/>
    <p:sldId id="375" r:id="rId16"/>
    <p:sldId id="359" r:id="rId17"/>
    <p:sldId id="266" r:id="rId18"/>
    <p:sldId id="374" r:id="rId19"/>
    <p:sldId id="293" r:id="rId20"/>
    <p:sldId id="290" r:id="rId21"/>
    <p:sldId id="291" r:id="rId22"/>
    <p:sldId id="383" r:id="rId23"/>
    <p:sldId id="362" r:id="rId24"/>
    <p:sldId id="345" r:id="rId25"/>
    <p:sldId id="259" r:id="rId26"/>
    <p:sldId id="376" r:id="rId27"/>
    <p:sldId id="286" r:id="rId28"/>
    <p:sldId id="262" r:id="rId29"/>
    <p:sldId id="365" r:id="rId30"/>
    <p:sldId id="366" r:id="rId31"/>
    <p:sldId id="261" r:id="rId32"/>
    <p:sldId id="265" r:id="rId33"/>
    <p:sldId id="269" r:id="rId34"/>
    <p:sldId id="272" r:id="rId35"/>
    <p:sldId id="381" r:id="rId36"/>
    <p:sldId id="384" r:id="rId37"/>
    <p:sldId id="32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7488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17" autoAdjust="0"/>
  </p:normalViewPr>
  <p:slideViewPr>
    <p:cSldViewPr>
      <p:cViewPr>
        <p:scale>
          <a:sx n="100" d="100"/>
          <a:sy n="100" d="100"/>
        </p:scale>
        <p:origin x="-195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B159BB-F14D-8549-BA4C-1FF703A6DDB1}" type="datetimeFigureOut">
              <a:rPr lang="en-US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12EA6F8-1B9D-0748-A467-7B1ED1E0804A}" type="slidenum">
              <a:rPr lang="en-GB" altLang="de-DE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2143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64CCD6-1ED6-2745-885B-7F2B6C8EE034}" type="slidenum">
              <a:rPr lang="en-GB" altLang="de-DE">
                <a:latin typeface="Calibri" charset="0"/>
              </a:rPr>
              <a:pPr eaLnBrk="1" hangingPunct="1"/>
              <a:t>2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831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D8D85C-4917-D242-8CC4-28F704FB57CE}" type="slidenum">
              <a:rPr lang="en-GB" altLang="de-DE">
                <a:latin typeface="Calibri" charset="0"/>
              </a:rPr>
              <a:pPr eaLnBrk="1" hangingPunct="1"/>
              <a:t>19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19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8943D52-B4F8-2849-8D03-9CAB8F5051F1}" type="slidenum">
              <a:rPr lang="en-GB" altLang="de-DE">
                <a:latin typeface="Calibri" charset="0"/>
              </a:rPr>
              <a:pPr eaLnBrk="1" hangingPunct="1"/>
              <a:t>20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64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64CCD6-1ED6-2745-885B-7F2B6C8EE034}" type="slidenum">
              <a:rPr lang="en-GB" altLang="de-DE">
                <a:latin typeface="Calibri" charset="0"/>
              </a:rPr>
              <a:pPr eaLnBrk="1" hangingPunct="1"/>
              <a:t>21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57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64CCD6-1ED6-2745-885B-7F2B6C8EE034}" type="slidenum">
              <a:rPr lang="en-GB" altLang="de-DE">
                <a:latin typeface="Calibri" charset="0"/>
              </a:rPr>
              <a:pPr eaLnBrk="1" hangingPunct="1"/>
              <a:t>22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57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755CDA-9924-B54A-BC9A-CE50DF2767FC}" type="slidenum">
              <a:rPr lang="en-GB" altLang="de-DE">
                <a:latin typeface="Calibri" charset="0"/>
              </a:rPr>
              <a:pPr eaLnBrk="1" hangingPunct="1"/>
              <a:t>24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01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2696E-18B4-B746-B40C-EC3AAD54264F}" type="slidenum">
              <a:rPr lang="en-GB" altLang="de-DE">
                <a:latin typeface="Calibri" charset="0"/>
              </a:rPr>
              <a:pPr eaLnBrk="1" hangingPunct="1"/>
              <a:t>26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40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B59B05-9B91-2149-AE7F-D6D6DC0EC38B}" type="slidenum">
              <a:rPr lang="en-GB" altLang="de-DE">
                <a:latin typeface="Calibri" charset="0"/>
              </a:rPr>
              <a:pPr eaLnBrk="1" hangingPunct="1"/>
              <a:t>27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620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28DFBB-2587-5045-A636-D6168A7F55DB}" type="slidenum">
              <a:rPr lang="en-GB" altLang="de-DE">
                <a:latin typeface="Calibri" charset="0"/>
              </a:rPr>
              <a:pPr eaLnBrk="1" hangingPunct="1"/>
              <a:t>30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845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FC86FA-9C26-744D-BC58-1E5B98ABD14E}" type="slidenum">
              <a:rPr lang="en-GB" altLang="de-DE">
                <a:latin typeface="Calibri" charset="0"/>
              </a:rPr>
              <a:pPr eaLnBrk="1" hangingPunct="1"/>
              <a:t>31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84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73EE6B-F4E8-A044-A328-50BB03A4CA8F}" type="slidenum">
              <a:rPr lang="en-GB" altLang="de-DE">
                <a:latin typeface="Calibri" charset="0"/>
              </a:rPr>
              <a:pPr eaLnBrk="1" hangingPunct="1"/>
              <a:t>32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86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14A367-533B-6D49-8482-FB5BD74CFB02}" type="slidenum">
              <a:rPr lang="en-GB" altLang="de-DE">
                <a:latin typeface="Calibri" charset="0"/>
              </a:rPr>
              <a:pPr eaLnBrk="1" hangingPunct="1"/>
              <a:t>3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49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35458A-30CC-8743-9F81-00440FFA9AF4}" type="slidenum">
              <a:rPr lang="en-GB" altLang="de-DE">
                <a:latin typeface="Calibri" charset="0"/>
              </a:rPr>
              <a:pPr eaLnBrk="1" hangingPunct="1"/>
              <a:t>33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903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497976-1709-AF4A-B186-3375665DB553}" type="slidenum">
              <a:rPr lang="en-GB" altLang="de-DE">
                <a:latin typeface="Calibri" charset="0"/>
              </a:rPr>
              <a:pPr eaLnBrk="1" hangingPunct="1"/>
              <a:t>34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848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9AD2506-1EEF-364E-9B89-D72FE39233AC}" type="slidenum">
              <a:rPr lang="en-GB" altLang="de-DE">
                <a:latin typeface="Calibri" charset="0"/>
              </a:rPr>
              <a:pPr eaLnBrk="1" hangingPunct="1"/>
              <a:t>36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78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64CCD6-1ED6-2745-885B-7F2B6C8EE034}" type="slidenum">
              <a:rPr lang="en-GB" altLang="de-DE">
                <a:latin typeface="Calibri" charset="0"/>
              </a:rPr>
              <a:pPr eaLnBrk="1" hangingPunct="1"/>
              <a:t>4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11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2A7FB5-C8B7-434E-987E-1629921F54EF}" type="slidenum">
              <a:rPr lang="en-GB" altLang="de-DE">
                <a:latin typeface="Calibri" charset="0"/>
              </a:rPr>
              <a:pPr eaLnBrk="1" hangingPunct="1"/>
              <a:t>7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95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64CCD6-1ED6-2745-885B-7F2B6C8EE034}" type="slidenum">
              <a:rPr lang="en-GB" altLang="de-DE">
                <a:latin typeface="Calibri" charset="0"/>
              </a:rPr>
              <a:pPr eaLnBrk="1" hangingPunct="1"/>
              <a:t>8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38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D3DF8A-7EE3-7D44-A17A-85BBB8E648ED}" type="slidenum">
              <a:rPr lang="en-GB" altLang="de-DE">
                <a:latin typeface="Calibri" charset="0"/>
              </a:rPr>
              <a:pPr eaLnBrk="1" hangingPunct="1"/>
              <a:t>9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7E6038C-B55B-0A43-9289-1BDE1CA9F18A}" type="slidenum">
              <a:rPr lang="en-GB" altLang="de-DE">
                <a:latin typeface="Calibri" charset="0"/>
              </a:rPr>
              <a:pPr eaLnBrk="1" hangingPunct="1"/>
              <a:t>10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4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F8C3A1-230C-1840-B451-ABEA4773812C}" type="slidenum">
              <a:rPr lang="en-GB" altLang="de-DE">
                <a:latin typeface="Calibri" charset="0"/>
              </a:rPr>
              <a:pPr eaLnBrk="1" hangingPunct="1"/>
              <a:t>16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56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987B42-C7BC-1E40-B5E4-038F6E76C363}" type="slidenum">
              <a:rPr lang="en-GB" altLang="de-DE">
                <a:latin typeface="Calibri" charset="0"/>
              </a:rPr>
              <a:pPr eaLnBrk="1" hangingPunct="1"/>
              <a:t>18</a:t>
            </a:fld>
            <a:endParaRPr lang="en-GB" alt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03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9844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110164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9318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1330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6229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75991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1692587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927223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774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197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2AEEB0-0827-4096-814D-8C02FE383480}" type="datetimeFigureOut">
              <a:rPr lang="pl-PL" smtClean="0">
                <a:solidFill>
                  <a:srgbClr val="F2F2F2"/>
                </a:solidFill>
              </a:rPr>
              <a:pPr/>
              <a:t>23.08.16</a:t>
            </a:fld>
            <a:endParaRPr lang="pl-PL" dirty="0"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9E65F-CDC2-447A-A45A-A040761157A3}" type="slidenum">
              <a:rPr lang="pl-PL" smtClean="0">
                <a:solidFill>
                  <a:srgbClr val="F2F2F2"/>
                </a:solidFill>
              </a:rPr>
              <a:pPr/>
              <a:t>‹#›</a:t>
            </a:fld>
            <a:endParaRPr lang="pl-PL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55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562424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933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597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292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948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6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71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229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8B2AEEB0-0827-4096-814D-8C02FE383480}" type="datetimeFigureOut">
              <a:rPr lang="pl-PL" smtClean="0">
                <a:solidFill>
                  <a:srgbClr val="FFFFFF"/>
                </a:solidFill>
              </a:rPr>
              <a:pPr/>
              <a:t>23.08.16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6E9E65F-CDC2-447A-A45A-A040761157A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56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319070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33628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19945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8688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421141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45308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413129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360520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  <p:sldLayoutId id="2147484673" r:id="rId13"/>
    <p:sldLayoutId id="2147484674" r:id="rId14"/>
    <p:sldLayoutId id="2147484675" r:id="rId15"/>
    <p:sldLayoutId id="2147484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66BFC6-3B29-4146-88CB-E7E2FA29BE85}" type="datetimeFigureOut">
              <a:rPr lang="en-US" smtClean="0"/>
              <a:pPr>
                <a:defRPr/>
              </a:pPr>
              <a:t>8/23/2016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0A5E67E-64ED-044B-B8D4-E7CC478B3EBA}" type="slidenum">
              <a:rPr lang="en-GB" altLang="de-DE" smtClean="0"/>
              <a:pPr/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1309232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1080120"/>
          </a:xfrm>
        </p:spPr>
        <p:txBody>
          <a:bodyPr>
            <a:normAutofit/>
          </a:bodyPr>
          <a:lstStyle/>
          <a:p>
            <a:r>
              <a:rPr lang="pl-PL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SĘDZIA </a:t>
            </a:r>
            <a:r>
              <a:rPr lang="pl-PL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LINIOWY</a:t>
            </a:r>
          </a:p>
          <a:p>
            <a:endParaRPr lang="pl-PL" sz="4950" dirty="0">
              <a:latin typeface="Arial Black" panose="020B0A04020102020204" pitchFamily="34" charset="0"/>
            </a:endParaRPr>
          </a:p>
        </p:txBody>
      </p:sp>
      <p:pic>
        <p:nvPicPr>
          <p:cNvPr id="4" name="Obraz 3" descr="pss_nowe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2132856"/>
            <a:ext cx="2694706" cy="165578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44371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Krynica-Zdrój, 26-28.08.2016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1723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ctr" defTabSz="1042988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O</a:t>
            </a:r>
            <a:r>
              <a:rPr lang="pl-PL" altLang="en-US" sz="1400" b="1" dirty="0">
                <a:solidFill>
                  <a:schemeClr val="bg1"/>
                </a:solidFill>
                <a:cs typeface="Arial" charset="0"/>
              </a:rPr>
              <a:t>pracowane na podstawie materiałów Komi</a:t>
            </a: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s</a:t>
            </a:r>
            <a:r>
              <a:rPr lang="pl-PL" altLang="en-US" sz="1400" b="1" dirty="0">
                <a:solidFill>
                  <a:schemeClr val="bg1"/>
                </a:solidFill>
                <a:cs typeface="Arial" charset="0"/>
              </a:rPr>
              <a:t>ji </a:t>
            </a: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S</a:t>
            </a:r>
            <a:r>
              <a:rPr lang="pl-PL" altLang="en-US" sz="1400" b="1" dirty="0">
                <a:solidFill>
                  <a:schemeClr val="bg1"/>
                </a:solidFill>
                <a:cs typeface="Arial" charset="0"/>
              </a:rPr>
              <a:t>ędziowsk</a:t>
            </a: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i</a:t>
            </a:r>
            <a:r>
              <a:rPr lang="pl-PL" altLang="en-US" sz="1400" b="1" dirty="0">
                <a:solidFill>
                  <a:schemeClr val="bg1"/>
                </a:solidFill>
                <a:cs typeface="Arial" charset="0"/>
              </a:rPr>
              <a:t>ej FIVB</a:t>
            </a: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6237312"/>
            <a:ext cx="9144000" cy="49435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000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Maciej Twardowski</a:t>
            </a:r>
            <a:endParaRPr lang="pl-PL" sz="2000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887788" y="1844675"/>
            <a:ext cx="5256212" cy="4752975"/>
          </a:xfrm>
        </p:spPr>
        <p:txBody>
          <a:bodyPr/>
          <a:lstStyle/>
          <a:p>
            <a:r>
              <a:rPr lang="pl-PL" altLang="en-US" dirty="0" smtClean="0"/>
              <a:t>Azjaci trenują jako sędziowie liniowi</a:t>
            </a:r>
            <a:endParaRPr lang="en-GB" altLang="en-US" dirty="0"/>
          </a:p>
          <a:p>
            <a:r>
              <a:rPr lang="pl-PL" altLang="en-US" dirty="0" smtClean="0"/>
              <a:t>Widać, że jest to dla nich bardzo ważne</a:t>
            </a:r>
            <a:endParaRPr lang="en-GB" altLang="en-US" dirty="0"/>
          </a:p>
          <a:p>
            <a:r>
              <a:rPr lang="pl-PL" altLang="en-US" dirty="0" smtClean="0"/>
              <a:t>Pracują jako zespół</a:t>
            </a:r>
            <a:endParaRPr lang="en-GB" altLang="en-US" dirty="0"/>
          </a:p>
          <a:p>
            <a:r>
              <a:rPr lang="pl-PL" altLang="en-US" dirty="0" smtClean="0"/>
              <a:t>Pokazują wojskową precyzję</a:t>
            </a:r>
            <a:endParaRPr lang="en-GB" altLang="en-US" dirty="0"/>
          </a:p>
          <a:p>
            <a:r>
              <a:rPr lang="pl-PL" altLang="en-US" dirty="0" smtClean="0"/>
              <a:t>Są niezmiennie poprawni</a:t>
            </a:r>
            <a:endParaRPr lang="en-GB" altLang="en-US" dirty="0"/>
          </a:p>
          <a:p>
            <a:r>
              <a:rPr lang="pl-PL" altLang="en-US" dirty="0" smtClean="0"/>
              <a:t>Ich sygnalizacja jest perfekcyjna</a:t>
            </a:r>
            <a:endParaRPr lang="en-GB" altLang="en-US" dirty="0"/>
          </a:p>
          <a:p>
            <a:r>
              <a:rPr lang="pl-PL" altLang="en-US" dirty="0" smtClean="0"/>
              <a:t>Oni wiedzą </a:t>
            </a:r>
            <a:r>
              <a:rPr lang="pl-PL" altLang="en-US" b="1" dirty="0" smtClean="0"/>
              <a:t>co</a:t>
            </a:r>
            <a:r>
              <a:rPr lang="pl-PL" altLang="en-US" dirty="0" smtClean="0"/>
              <a:t> i </a:t>
            </a:r>
            <a:r>
              <a:rPr lang="pl-PL" altLang="en-US" b="1" dirty="0" smtClean="0"/>
              <a:t>kiedy</a:t>
            </a:r>
            <a:r>
              <a:rPr lang="pl-PL" altLang="en-US" dirty="0" smtClean="0"/>
              <a:t> zrobić</a:t>
            </a:r>
            <a:endParaRPr lang="en-GB" altLang="en-US" dirty="0"/>
          </a:p>
          <a:p>
            <a:r>
              <a:rPr lang="pl-PL" altLang="en-US" dirty="0" smtClean="0"/>
              <a:t>Nie pokazują swojego zaskoczenia – mają zawsze </a:t>
            </a:r>
            <a:r>
              <a:rPr lang="pl-PL" altLang="en-US" b="1" dirty="0" smtClean="0"/>
              <a:t>POKEROWĄ TWARZ</a:t>
            </a:r>
            <a:endParaRPr lang="en-GB" alt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672" y="620688"/>
            <a:ext cx="6912768" cy="808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Styl „azjatycki”</a:t>
            </a:r>
            <a:endParaRPr lang="en-GB" sz="4800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275856" cy="2685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pss_now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7945" y="1772817"/>
            <a:ext cx="4752528" cy="3672408"/>
          </a:xfrm>
        </p:spPr>
        <p:txBody>
          <a:bodyPr lIns="91428" tIns="45715" rIns="91428" bIns="45715">
            <a:noAutofit/>
          </a:bodyPr>
          <a:lstStyle/>
          <a:p>
            <a:pPr lvl="1">
              <a:lnSpc>
                <a:spcPct val="90000"/>
              </a:lnSpc>
            </a:pPr>
            <a:r>
              <a:rPr lang="pl-PL" altLang="en-US" sz="2000" dirty="0" smtClean="0"/>
              <a:t>Pokazuj sygnalizację </a:t>
            </a:r>
            <a:r>
              <a:rPr lang="pl-PL" altLang="en-US" sz="2000" b="1" dirty="0" smtClean="0"/>
              <a:t>szybko </a:t>
            </a:r>
            <a:br>
              <a:rPr lang="pl-PL" altLang="en-US" sz="2000" b="1" dirty="0" smtClean="0"/>
            </a:br>
            <a:r>
              <a:rPr lang="pl-PL" altLang="en-US" sz="2000" b="1" dirty="0" smtClean="0"/>
              <a:t>i pewnie</a:t>
            </a:r>
            <a:r>
              <a:rPr lang="pl-PL" altLang="en-US" sz="2000" dirty="0" smtClean="0"/>
              <a:t>!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90000"/>
              </a:lnSpc>
            </a:pPr>
            <a:r>
              <a:rPr lang="pl-PL" altLang="en-US" sz="2000" dirty="0" smtClean="0"/>
              <a:t>Pokaż sygnalizację tak, aby usłyszeć trzask chorągiewki</a:t>
            </a:r>
            <a:endParaRPr lang="en-US" altLang="en-US" sz="2000" dirty="0"/>
          </a:p>
          <a:p>
            <a:pPr lvl="1" algn="just" eaLnBrk="1" hangingPunct="1">
              <a:lnSpc>
                <a:spcPct val="9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90000"/>
              </a:lnSpc>
            </a:pPr>
            <a:r>
              <a:rPr lang="pl-PL" altLang="en-US" sz="2000" dirty="0" smtClean="0"/>
              <a:t>Jeśli jesteś pewny swoich decyzji, zespoły oraz widzowie będą bardziej wierzyć w ich poprawność</a:t>
            </a:r>
            <a:endParaRPr lang="en-US" altLang="en-US" sz="2000" strike="sngStrike" dirty="0"/>
          </a:p>
        </p:txBody>
      </p:sp>
      <p:pic>
        <p:nvPicPr>
          <p:cNvPr id="31748" name="Picture 4" descr="0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6" t="5229" r="5702" b="618"/>
          <a:stretch>
            <a:fillRect/>
          </a:stretch>
        </p:blipFill>
        <p:spPr bwMode="auto">
          <a:xfrm>
            <a:off x="419539" y="1772816"/>
            <a:ext cx="386442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5656" y="620688"/>
            <a:ext cx="6408712" cy="792088"/>
          </a:xfrm>
          <a:prstGeom prst="rect">
            <a:avLst/>
          </a:prstGeom>
        </p:spPr>
        <p:txBody>
          <a:bodyPr vert="horz" lIns="91428" tIns="45715" rIns="91428" bIns="45715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en-US" sz="4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Pokazywanie sygnalizacji</a:t>
            </a:r>
            <a:endParaRPr lang="en-US" altLang="en-US" sz="44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Obraz 5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587276"/>
            <a:ext cx="6840537" cy="825500"/>
          </a:xfrm>
        </p:spPr>
        <p:txBody>
          <a:bodyPr lIns="91428" tIns="45715" rIns="91428" bIns="45715">
            <a:noAutofit/>
          </a:bodyPr>
          <a:lstStyle/>
          <a:p>
            <a:pPr eaLnBrk="1" hangingPunct="1">
              <a:defRPr/>
            </a:pPr>
            <a:r>
              <a:rPr lang="pl-PL" altLang="en-US" sz="4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Pokazywanie sygnalizacji</a:t>
            </a:r>
            <a:endParaRPr lang="en-US" altLang="en-US" sz="44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5976" y="1519238"/>
            <a:ext cx="4500562" cy="4608512"/>
          </a:xfrm>
        </p:spPr>
        <p:txBody>
          <a:bodyPr lIns="91428" tIns="45715" rIns="91428" bIns="45715"/>
          <a:lstStyle/>
          <a:p>
            <a:pPr algn="just" eaLnBrk="1" hangingPunct="1"/>
            <a:r>
              <a:rPr lang="pl-PL" altLang="en-US" sz="2100" dirty="0" smtClean="0"/>
              <a:t>Pokazuj przy pomocy oficjalnej sygnalizacji każdą piłkę spadającą do 3 metrów od Twojej linii.</a:t>
            </a:r>
          </a:p>
          <a:p>
            <a:pPr algn="just" eaLnBrk="1" hangingPunct="1">
              <a:buNone/>
            </a:pPr>
            <a:r>
              <a:rPr lang="pl-PL" altLang="en-US" sz="2100" dirty="0" smtClean="0"/>
              <a:t>	</a:t>
            </a:r>
            <a:r>
              <a:rPr lang="pl-PL" altLang="en-US" sz="2100" b="1" dirty="0" smtClean="0"/>
              <a:t>Uwaga</a:t>
            </a:r>
            <a:r>
              <a:rPr lang="pl-PL" altLang="en-US" sz="2100" b="1" dirty="0"/>
              <a:t>!</a:t>
            </a:r>
            <a:r>
              <a:rPr lang="pl-PL" altLang="en-US" sz="2100" dirty="0" smtClean="0"/>
              <a:t> </a:t>
            </a:r>
            <a:r>
              <a:rPr lang="pl-PL" altLang="en-US" sz="2100" dirty="0"/>
              <a:t>S</a:t>
            </a:r>
            <a:r>
              <a:rPr lang="pl-PL" altLang="en-US" sz="2100" dirty="0" smtClean="0"/>
              <a:t>ygnalizuj tylko te piłki, które spadają przy Twoich liniach</a:t>
            </a:r>
            <a:r>
              <a:rPr lang="en-US" altLang="en-US" sz="2100" dirty="0" smtClean="0"/>
              <a:t>.</a:t>
            </a:r>
            <a:endParaRPr lang="en-US" altLang="en-US" sz="2100" dirty="0"/>
          </a:p>
          <a:p>
            <a:pPr eaLnBrk="1" hangingPunct="1"/>
            <a:endParaRPr lang="en-US" altLang="en-US" sz="2100" dirty="0"/>
          </a:p>
          <a:p>
            <a:pPr algn="just" eaLnBrk="1" hangingPunct="1"/>
            <a:r>
              <a:rPr lang="pl-PL" altLang="en-US" sz="2100" dirty="0" smtClean="0"/>
              <a:t>Do zadań sędziego liniowego, który znajduje się na torze lotu piłki, należy ocena piłki dotkniętej przez blokujących</a:t>
            </a:r>
            <a:endParaRPr lang="en-US" altLang="en-US" sz="2100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24" y="1844824"/>
            <a:ext cx="3619128" cy="292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81201"/>
            <a:ext cx="4189413" cy="3536032"/>
          </a:xfrm>
        </p:spPr>
        <p:txBody>
          <a:bodyPr lIns="91428" tIns="45715" rIns="91428" bIns="45715">
            <a:normAutofit/>
          </a:bodyPr>
          <a:lstStyle/>
          <a:p>
            <a:pPr algn="just" eaLnBrk="1" hangingPunct="1"/>
            <a:r>
              <a:rPr lang="pl-PL" altLang="en-US" sz="2000" dirty="0" smtClean="0"/>
              <a:t>Zachowaj kontakt wzrokowy </a:t>
            </a:r>
            <a:br>
              <a:rPr lang="pl-PL" altLang="en-US" sz="2000" dirty="0" smtClean="0"/>
            </a:br>
            <a:r>
              <a:rPr lang="pl-PL" altLang="en-US" sz="2000" dirty="0" smtClean="0"/>
              <a:t>z S1</a:t>
            </a:r>
            <a:endParaRPr lang="en-US" altLang="en-US" sz="2000" dirty="0"/>
          </a:p>
          <a:p>
            <a:pPr algn="just" eaLnBrk="1" hangingPunct="1"/>
            <a:endParaRPr lang="pl-PL" altLang="en-US" sz="2000" dirty="0" smtClean="0"/>
          </a:p>
          <a:p>
            <a:pPr algn="just" eaLnBrk="1" hangingPunct="1"/>
            <a:r>
              <a:rPr lang="pl-PL" altLang="en-US" sz="2000" dirty="0" smtClean="0"/>
              <a:t>Podejmij swoją decyzję, ale nie nalegaj, jeśli S1 zdecyduje inaczej!</a:t>
            </a:r>
          </a:p>
          <a:p>
            <a:pPr algn="just" eaLnBrk="1" hangingPunct="1"/>
            <a:endParaRPr lang="hu-HU" altLang="en-US" sz="2000" dirty="0"/>
          </a:p>
          <a:p>
            <a:pPr algn="just" eaLnBrk="1" hangingPunct="1"/>
            <a:r>
              <a:rPr lang="hu-HU" altLang="en-US" sz="2000" dirty="0" smtClean="0"/>
              <a:t>Każda sygnalizacja oznacza powstanie błędu!</a:t>
            </a:r>
            <a:endParaRPr lang="en-US" altLang="en-US" sz="2000" dirty="0"/>
          </a:p>
        </p:txBody>
      </p:sp>
      <p:pic>
        <p:nvPicPr>
          <p:cNvPr id="32772" name="Picture 4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1" t="6430" r="8078" b="-4070"/>
          <a:stretch>
            <a:fillRect/>
          </a:stretch>
        </p:blipFill>
        <p:spPr bwMode="auto">
          <a:xfrm>
            <a:off x="5125144" y="1981200"/>
            <a:ext cx="3623320" cy="375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620688"/>
            <a:ext cx="6264696" cy="792088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en-US" sz="4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Pokazywanie sygnalizacji</a:t>
            </a:r>
            <a:endParaRPr lang="en-US" altLang="en-US" sz="44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Obraz 5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68252" y="548680"/>
            <a:ext cx="6264696" cy="792088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en-US" sz="4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Pokazywanie sygnalizacji</a:t>
            </a:r>
            <a:endParaRPr lang="en-US" altLang="en-US" sz="44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Obraz 4" descr="pss_nowe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9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404813"/>
            <a:ext cx="8026400" cy="1223962"/>
          </a:xfrm>
        </p:spPr>
        <p:txBody>
          <a:bodyPr lIns="91428" tIns="45715" rIns="91428" bIns="45715" anchor="b">
            <a:noAutofit/>
          </a:bodyPr>
          <a:lstStyle/>
          <a:p>
            <a:pPr algn="ctr" eaLnBrk="1" hangingPunct="1">
              <a:defRPr/>
            </a:pP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Używaj poprawnej sygnalizacji</a:t>
            </a:r>
            <a:b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</a:b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AUT / PIŁKA DOTKNIĘTA</a:t>
            </a:r>
            <a:endParaRPr lang="en-US" altLang="en-US" sz="48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936" y="3356992"/>
            <a:ext cx="4895850" cy="3062287"/>
          </a:xfrm>
        </p:spPr>
        <p:txBody>
          <a:bodyPr lIns="91428" tIns="45715" rIns="91428" bIns="45715">
            <a:normAutofit/>
          </a:bodyPr>
          <a:lstStyle/>
          <a:p>
            <a:pPr lvl="0" algn="just"/>
            <a:r>
              <a:rPr lang="pl-PL" altLang="en-US" sz="1800" dirty="0" smtClean="0"/>
              <a:t>Rozróżniaj powyższą sytuację od piłki odbitej od bloku, ale spadającej po przeciwnej stronie = </a:t>
            </a:r>
            <a:r>
              <a:rPr lang="pl-PL" altLang="en-US" sz="1800" b="1" dirty="0" smtClean="0"/>
              <a:t>AUT</a:t>
            </a:r>
            <a:endParaRPr lang="pl-PL" altLang="en-US" sz="1800" b="1" dirty="0" smtClean="0">
              <a:solidFill>
                <a:srgbClr val="0066CC"/>
              </a:solidFill>
            </a:endParaRPr>
          </a:p>
          <a:p>
            <a:pPr algn="just"/>
            <a:endParaRPr lang="pl-PL" sz="1800" dirty="0" smtClean="0"/>
          </a:p>
          <a:p>
            <a:pPr algn="just"/>
            <a:r>
              <a:rPr lang="pl-PL" sz="1800" dirty="0" smtClean="0"/>
              <a:t>Piłka przechodzi poza przestrzenią przejścia w stronę wolnej strefy po stronie przeciwnika – </a:t>
            </a:r>
            <a:r>
              <a:rPr lang="pl-PL" sz="1800" b="1" dirty="0" smtClean="0"/>
              <a:t>NIC</a:t>
            </a:r>
            <a:r>
              <a:rPr lang="pl-PL" sz="1800" dirty="0" smtClean="0"/>
              <a:t>, chyba że po trzecim odbiciu zespołu</a:t>
            </a:r>
          </a:p>
          <a:p>
            <a:pPr algn="just"/>
            <a:endParaRPr lang="pl-PL" altLang="en-US" sz="1800" dirty="0" smtClean="0"/>
          </a:p>
          <a:p>
            <a:pPr algn="just" eaLnBrk="1" hangingPunct="1">
              <a:lnSpc>
                <a:spcPct val="80000"/>
              </a:lnSpc>
            </a:pPr>
            <a:endParaRPr lang="pl-PL" sz="1800" dirty="0" smtClean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pl-PL" altLang="en-US" sz="1800" dirty="0" smtClean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en-US" sz="1800" dirty="0">
              <a:solidFill>
                <a:srgbClr val="0070C0"/>
              </a:solidFill>
            </a:endParaRPr>
          </a:p>
        </p:txBody>
      </p:sp>
      <p:pic>
        <p:nvPicPr>
          <p:cNvPr id="6" name="Picture 4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1" t="6430" r="8078" b="-4070"/>
          <a:stretch>
            <a:fillRect/>
          </a:stretch>
        </p:blipFill>
        <p:spPr bwMode="auto">
          <a:xfrm>
            <a:off x="611560" y="3356992"/>
            <a:ext cx="2988322" cy="3099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772816"/>
            <a:ext cx="813690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marL="447675" indent="-382588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pl-PL" dirty="0" smtClean="0">
                <a:latin typeface="+mn-lt"/>
              </a:rPr>
              <a:t>Dla wszystkich piłek, które wychodzą bezpośrednio na aut, po ataku lub bloku przeciwnego zespołu = </a:t>
            </a:r>
            <a:r>
              <a:rPr lang="pl-PL" b="1" dirty="0" smtClean="0">
                <a:latin typeface="+mn-lt"/>
              </a:rPr>
              <a:t>AUT</a:t>
            </a:r>
          </a:p>
          <a:p>
            <a:pPr marL="447675" marR="0" lvl="0" indent="-382588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"/>
              <a:tabLst/>
              <a:defRPr/>
            </a:pPr>
            <a:endParaRPr kumimoji="0" lang="pl-PL" alt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382588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"/>
              <a:tabLst/>
              <a:defRPr/>
            </a:pPr>
            <a:r>
              <a:rPr kumimoji="0" lang="pl-PL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Piłka autowa, po tym jak dotknęła zawodnika po stronie, po której upadła = </a:t>
            </a:r>
            <a:r>
              <a:rPr kumimoji="0" lang="pl-PL" alt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PIŁKA DOTKNIĘTA</a:t>
            </a:r>
          </a:p>
          <a:p>
            <a:pPr marL="447675" marR="0" lvl="0" indent="-382588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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az 7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72915"/>
            <a:ext cx="8229600" cy="2016125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pl-PL" altLang="en-US" sz="1800" dirty="0" smtClean="0"/>
              <a:t>Błąd antenki lub błąd zagrywki </a:t>
            </a:r>
            <a:r>
              <a:rPr lang="en-US" altLang="en-US" sz="1800" dirty="0" smtClean="0"/>
              <a:t>= </a:t>
            </a:r>
            <a:r>
              <a:rPr lang="pl-PL" altLang="en-US" sz="1800" dirty="0" smtClean="0"/>
              <a:t>machanie oraz wskazywanie palcem miejsca zaistnienia błędu</a:t>
            </a:r>
            <a:endParaRPr lang="pl-PL" sz="1800" dirty="0" smtClean="0"/>
          </a:p>
          <a:p>
            <a:pPr algn="just"/>
            <a:r>
              <a:rPr lang="pl-PL" sz="1800" dirty="0" smtClean="0"/>
              <a:t>Piłka dotyka sufitu lub ciała obcego = machanie i wskazanie palcem</a:t>
            </a:r>
          </a:p>
          <a:p>
            <a:pPr algn="just"/>
            <a:r>
              <a:rPr lang="pl-PL" sz="1800" dirty="0" smtClean="0"/>
              <a:t>Piłka odzyskiwana powraca w przestrzeni przejścia = machanie </a:t>
            </a:r>
            <a:br>
              <a:rPr lang="pl-PL" sz="1800" dirty="0" smtClean="0"/>
            </a:br>
            <a:r>
              <a:rPr lang="pl-PL" sz="1800" dirty="0" smtClean="0"/>
              <a:t>i wskazanie palcem</a:t>
            </a:r>
          </a:p>
          <a:p>
            <a:pPr algn="just"/>
            <a:r>
              <a:rPr lang="pl-PL" altLang="en-US" sz="1800" dirty="0" smtClean="0"/>
              <a:t>Dotknięcie słupka sędziego przez piłkę to </a:t>
            </a:r>
            <a:r>
              <a:rPr lang="pl-PL" altLang="en-US" sz="1800" b="1" dirty="0" smtClean="0"/>
              <a:t>nie jest </a:t>
            </a:r>
            <a:r>
              <a:rPr lang="pl-PL" altLang="en-US" sz="1800" dirty="0" smtClean="0"/>
              <a:t>AUT</a:t>
            </a:r>
          </a:p>
          <a:p>
            <a:pPr marL="448056" indent="-384048" algn="just" eaLnBrk="1" fontAlgn="auto" hangingPunct="1">
              <a:spcAft>
                <a:spcPts val="0"/>
              </a:spcAft>
              <a:buNone/>
              <a:defRPr/>
            </a:pPr>
            <a:endParaRPr lang="en-GB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81" y="3805956"/>
            <a:ext cx="3408363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27984" y="3977680"/>
            <a:ext cx="446449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pl-PL" altLang="en-US" dirty="0" smtClean="0">
                <a:latin typeface="+mn-lt"/>
              </a:rPr>
              <a:t>Dotknięcie kamery challenge przez piłkę to również </a:t>
            </a:r>
            <a:r>
              <a:rPr lang="pl-PL" altLang="en-US" b="1" dirty="0" smtClean="0">
                <a:latin typeface="+mn-lt"/>
              </a:rPr>
              <a:t>nie jest</a:t>
            </a:r>
            <a:r>
              <a:rPr lang="pl-PL" altLang="en-US" dirty="0" smtClean="0">
                <a:latin typeface="+mn-lt"/>
              </a:rPr>
              <a:t> AUT</a:t>
            </a:r>
          </a:p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"/>
              <a:tabLst/>
              <a:defRPr/>
            </a:pPr>
            <a:r>
              <a:rPr kumimoji="0" lang="pl-PL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Dotknięcie S2 czy dotknięcie lampy</a:t>
            </a: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</a:t>
            </a:r>
            <a:r>
              <a:rPr kumimoji="0" lang="pl-PL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5087"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l-PL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ZAWSZE MACHANIE</a:t>
            </a:r>
            <a:r>
              <a:rPr kumimoji="0" lang="pl-PL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pl-PL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pl-PL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WSKAZANIE PALCEM!</a:t>
            </a:r>
            <a:endParaRPr kumimoji="0" lang="en-GB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82104" y="405135"/>
            <a:ext cx="8026400" cy="1223665"/>
          </a:xfrm>
          <a:prstGeom prst="rect">
            <a:avLst/>
          </a:prstGeom>
        </p:spPr>
        <p:txBody>
          <a:bodyPr vert="horz" lIns="91428" tIns="45715" rIns="91428" bIns="45715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Używaj poprawnej sygnalizacji</a:t>
            </a:r>
            <a:b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</a:b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AUT / PIŁKA DOTKNIĘTA</a:t>
            </a:r>
            <a:endParaRPr lang="en-US" altLang="en-US" sz="48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Obraz 7" descr="pss_now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2104" y="405135"/>
            <a:ext cx="8026400" cy="935633"/>
          </a:xfrm>
          <a:prstGeom prst="rect">
            <a:avLst/>
          </a:prstGeom>
        </p:spPr>
        <p:txBody>
          <a:bodyPr vert="horz" lIns="91428" tIns="45715" rIns="91428" bIns="45715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Pełen wachlarz sygnalizacji… ;)</a:t>
            </a:r>
            <a:endParaRPr lang="en-US" altLang="en-US" sz="44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Obraz 4" descr="pss_nowe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1680" y="544513"/>
            <a:ext cx="7138987" cy="1044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Sygnalizacja</a:t>
            </a:r>
            <a:r>
              <a:rPr lang="en-GB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: </a:t>
            </a: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Konflikt</a:t>
            </a:r>
            <a:endParaRPr lang="en-GB" sz="4800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1691680" y="1557338"/>
            <a:ext cx="6913637" cy="4897437"/>
          </a:xfrm>
        </p:spPr>
        <p:txBody>
          <a:bodyPr>
            <a:normAutofit/>
          </a:bodyPr>
          <a:lstStyle/>
          <a:p>
            <a:pPr algn="just"/>
            <a:r>
              <a:rPr lang="pl-PL" altLang="en-US" sz="2400" dirty="0" smtClean="0"/>
              <a:t>Piłka spadająca w narożniku może być przez jednego liniowego pokazana jako „w boisku” a przez drugiego jako „autowa” </a:t>
            </a:r>
          </a:p>
          <a:p>
            <a:pPr algn="just"/>
            <a:r>
              <a:rPr lang="pl-PL" altLang="en-US" sz="2400" dirty="0" smtClean="0"/>
              <a:t>Taka piłka jest </a:t>
            </a:r>
            <a:r>
              <a:rPr lang="pl-PL" altLang="en-US" sz="2400" b="1" dirty="0" smtClean="0"/>
              <a:t>AUTOWA</a:t>
            </a:r>
            <a:endParaRPr lang="en-GB" altLang="en-US" sz="2400" b="1" dirty="0"/>
          </a:p>
          <a:p>
            <a:pPr algn="just"/>
            <a:r>
              <a:rPr lang="pl-PL" altLang="en-US" sz="2400" dirty="0" smtClean="0"/>
              <a:t>Ma to sens, aby unikać konfliktów przy sytuacjach kiedy tylko jeden sędzia pokazuje „AUT”</a:t>
            </a:r>
            <a:endParaRPr lang="en-GB" altLang="en-US" sz="2400" dirty="0"/>
          </a:p>
          <a:p>
            <a:pPr algn="just"/>
            <a:r>
              <a:rPr lang="pl-PL" altLang="en-US" sz="2400" dirty="0" smtClean="0"/>
              <a:t>Sygnalizuj wyłącznie swoją linię – nie sygnalizuj niczego innego</a:t>
            </a:r>
            <a:endParaRPr lang="en-GB" altLang="en-US" sz="2400" dirty="0"/>
          </a:p>
        </p:txBody>
      </p:sp>
      <p:pic>
        <p:nvPicPr>
          <p:cNvPr id="4" name="Obraz 3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9793" y="561975"/>
            <a:ext cx="45243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NIE RÓB TEGO:</a:t>
            </a:r>
            <a:endParaRPr lang="en-GB" sz="4800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961777" y="1700213"/>
            <a:ext cx="7786687" cy="4754562"/>
          </a:xfrm>
        </p:spPr>
        <p:txBody>
          <a:bodyPr/>
          <a:lstStyle/>
          <a:p>
            <a:r>
              <a:rPr lang="pl-PL" altLang="en-US" sz="2800" dirty="0" smtClean="0"/>
              <a:t>Nie wahaj się! Bądź </a:t>
            </a:r>
            <a:r>
              <a:rPr lang="pl-PL" altLang="en-US" sz="2800" b="1" dirty="0" smtClean="0"/>
              <a:t>pewny siebie</a:t>
            </a:r>
            <a:r>
              <a:rPr lang="pl-PL" altLang="en-US" sz="2800" dirty="0" smtClean="0"/>
              <a:t>!</a:t>
            </a:r>
            <a:endParaRPr lang="en-GB" altLang="en-US" sz="2800" dirty="0"/>
          </a:p>
          <a:p>
            <a:pPr algn="just"/>
            <a:r>
              <a:rPr lang="pl-PL" altLang="en-US" sz="2800" dirty="0" smtClean="0"/>
              <a:t>Nie reaguj na publiczność i okrzyki… </a:t>
            </a:r>
            <a:br>
              <a:rPr lang="pl-PL" altLang="en-US" sz="2800" dirty="0" smtClean="0"/>
            </a:br>
            <a:r>
              <a:rPr lang="pl-PL" altLang="en-US" sz="2800" dirty="0" smtClean="0"/>
              <a:t>i </a:t>
            </a:r>
            <a:r>
              <a:rPr lang="pl-PL" altLang="en-US" sz="2800" b="1" dirty="0" smtClean="0"/>
              <a:t>nie faworyzuj gospodarzy</a:t>
            </a:r>
            <a:r>
              <a:rPr lang="pl-PL" altLang="en-US" sz="2800" dirty="0" smtClean="0"/>
              <a:t>!</a:t>
            </a:r>
            <a:endParaRPr lang="en-GB" altLang="en-US" sz="2800" dirty="0"/>
          </a:p>
          <a:p>
            <a:pPr algn="just"/>
            <a:r>
              <a:rPr lang="pl-PL" altLang="en-US" sz="2800" dirty="0" smtClean="0"/>
              <a:t>Nie reaguj na nieuznanie Twojej decyzji przez S1</a:t>
            </a:r>
          </a:p>
          <a:p>
            <a:pPr algn="just"/>
            <a:r>
              <a:rPr lang="pl-PL" altLang="en-US" sz="2800" dirty="0" smtClean="0"/>
              <a:t>Nie reaguj na inną decyzję S1 niż oczekiwałeś (mogło się zdarzyć po drodze coś, czego nie widziałeś)</a:t>
            </a:r>
            <a:endParaRPr lang="en-GB" altLang="en-US" sz="2800" dirty="0"/>
          </a:p>
          <a:p>
            <a:pPr>
              <a:buNone/>
            </a:pPr>
            <a:endParaRPr lang="en-GB" altLang="en-US" strike="sngStrike" dirty="0"/>
          </a:p>
        </p:txBody>
      </p:sp>
      <p:pic>
        <p:nvPicPr>
          <p:cNvPr id="4" name="Obraz 3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40768"/>
            <a:ext cx="9144000" cy="1080393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  <a:defRPr/>
            </a:pPr>
            <a:endParaRPr lang="en-GB" dirty="0" smtClean="0"/>
          </a:p>
          <a:p>
            <a:pPr algn="ctr">
              <a:buFont typeface="Wingdings 2" pitchFamily="18" charset="2"/>
              <a:buNone/>
              <a:defRPr/>
            </a:pP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CZĘŚĆ</a:t>
            </a:r>
            <a:r>
              <a:rPr lang="en-GB" sz="5200" b="1" dirty="0" smtClean="0">
                <a:latin typeface="+mj-lt"/>
                <a:cs typeface="Arial" panose="020B0604020202020204" pitchFamily="34" charset="0"/>
              </a:rPr>
              <a:t> 1</a:t>
            </a: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: WPROWADZENIE</a:t>
            </a:r>
            <a:endParaRPr lang="en-GB" sz="5200" b="1" strike="sngStrik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476672"/>
            <a:ext cx="6947297" cy="1007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SĘDZIA LINIOWY</a:t>
            </a:r>
            <a:endParaRPr lang="en-GB" sz="54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Obraz 5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384" y="6151302"/>
            <a:ext cx="936863" cy="575663"/>
          </a:xfrm>
          <a:prstGeom prst="rect">
            <a:avLst/>
          </a:prstGeom>
        </p:spPr>
      </p:pic>
      <p:pic>
        <p:nvPicPr>
          <p:cNvPr id="5" name="Picture 2" descr="https://c1.staticflickr.com/9/8429/7707015522_54b8ea0b4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633503" cy="373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374" y="549275"/>
            <a:ext cx="3168650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TAK RÓB!</a:t>
            </a:r>
            <a:endParaRPr lang="en-GB" sz="4800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283968" y="692697"/>
            <a:ext cx="4752975" cy="5473154"/>
          </a:xfrm>
        </p:spPr>
        <p:txBody>
          <a:bodyPr>
            <a:normAutofit/>
          </a:bodyPr>
          <a:lstStyle/>
          <a:p>
            <a:pPr algn="just"/>
            <a:r>
              <a:rPr lang="pl-PL" altLang="en-US" sz="2200" dirty="0" smtClean="0"/>
              <a:t>Reaguj szybko: masz 0.21 sek. na podjęcie decyzji i sygnalizację!</a:t>
            </a:r>
          </a:p>
          <a:p>
            <a:pPr algn="just"/>
            <a:r>
              <a:rPr lang="pl-PL" altLang="en-US" sz="2200" dirty="0" smtClean="0"/>
              <a:t>Informuj sędziów, jeśli jesteś obrażany przez zawodników lub trenera! Ale zbytnio nie przesadzaj, ani nie dorabiaj sobie teorii</a:t>
            </a:r>
            <a:endParaRPr lang="en-GB" altLang="en-US" sz="2200" dirty="0"/>
          </a:p>
          <a:p>
            <a:pPr algn="just"/>
            <a:r>
              <a:rPr lang="pl-PL" altLang="en-US" sz="2200" dirty="0" smtClean="0"/>
              <a:t>Używaj języka ciała i swojego wzroku, aby podkreślić trudne decyzje</a:t>
            </a:r>
          </a:p>
          <a:p>
            <a:pPr algn="just"/>
            <a:r>
              <a:rPr lang="pl-PL" altLang="en-US" sz="2200" dirty="0" smtClean="0"/>
              <a:t>Przez cały mecz zachowaj minę pokerzysty – to jest Twoja „skorupa bezpieczeństwa”</a:t>
            </a:r>
            <a:endParaRPr lang="en-GB" altLang="en-US" sz="2200" dirty="0" smtClean="0"/>
          </a:p>
          <a:p>
            <a:endParaRPr lang="en-GB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672408" cy="286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pss_now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15616" y="476672"/>
            <a:ext cx="6947297" cy="1007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SĘDZIA LINIOWY</a:t>
            </a:r>
            <a:endParaRPr lang="en-GB" sz="54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Obraz 8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  <p:pic>
        <p:nvPicPr>
          <p:cNvPr id="5" name="Obraz 4" descr="P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628800"/>
            <a:ext cx="5283671" cy="43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66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2060575"/>
            <a:ext cx="9144000" cy="1584449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 2" pitchFamily="18" charset="2"/>
              <a:buNone/>
              <a:defRPr/>
            </a:pPr>
            <a:endParaRPr lang="en-GB" dirty="0" smtClean="0"/>
          </a:p>
          <a:p>
            <a:pPr algn="ctr" fontAlgn="auto">
              <a:buFont typeface="Wingdings 2" pitchFamily="18" charset="2"/>
              <a:buNone/>
              <a:defRPr/>
            </a:pP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CZĘŚĆ</a:t>
            </a:r>
            <a:r>
              <a:rPr lang="en-GB" sz="52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4: </a:t>
            </a:r>
          </a:p>
          <a:p>
            <a:pPr algn="ctr" fontAlgn="auto">
              <a:buFont typeface="Wingdings 2" pitchFamily="18" charset="2"/>
              <a:buNone/>
              <a:defRPr/>
            </a:pP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POZYCJE I WSPÓŁPRACA</a:t>
            </a:r>
            <a:endParaRPr lang="en-GB" sz="5200" b="1" strike="sngStrik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5616" y="476672"/>
            <a:ext cx="6947297" cy="1007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SĘDZIA LINIOWY</a:t>
            </a:r>
            <a:endParaRPr lang="en-GB" sz="54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Obraz 8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66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692150"/>
            <a:ext cx="7235825" cy="620713"/>
          </a:xfrm>
        </p:spPr>
        <p:txBody>
          <a:bodyPr lIns="91428" tIns="45715" rIns="91428" bIns="45715" anchor="b">
            <a:noAutofit/>
          </a:bodyPr>
          <a:lstStyle/>
          <a:p>
            <a:pPr eaLnBrk="1" hangingPunct="1">
              <a:defRPr/>
            </a:pPr>
            <a:r>
              <a:rPr lang="pl-PL" altLang="en-US" sz="4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Skoncentruj się i zrelaksuj</a:t>
            </a:r>
            <a:endParaRPr lang="en-US" altLang="en-US" sz="44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1920" y="1580852"/>
            <a:ext cx="4751387" cy="5016500"/>
          </a:xfrm>
        </p:spPr>
        <p:txBody>
          <a:bodyPr lIns="91428" tIns="45715" rIns="91428" bIns="45715"/>
          <a:lstStyle/>
          <a:p>
            <a:pPr algn="just" eaLnBrk="1" hangingPunct="1">
              <a:lnSpc>
                <a:spcPct val="90000"/>
              </a:lnSpc>
            </a:pPr>
            <a:r>
              <a:rPr lang="pl-PL" altLang="en-US" sz="2000" dirty="0" smtClean="0"/>
              <a:t>Jesteś członkiem oficjalnego zespołu sędziowskiego </a:t>
            </a:r>
            <a:r>
              <a:rPr lang="en-US" altLang="en-US" sz="2000" dirty="0" smtClean="0"/>
              <a:t>– </a:t>
            </a:r>
            <a:r>
              <a:rPr lang="pl-PL" altLang="en-US" sz="2000" dirty="0" smtClean="0"/>
              <a:t>Twoje decyzje jak i wygląd są ważne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– </a:t>
            </a:r>
            <a:r>
              <a:rPr lang="pl-PL" altLang="en-US" sz="2000" dirty="0" smtClean="0"/>
              <a:t>bądź skoncentrowany na swoich obowiązkach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 algn="just" eaLnBrk="1" hangingPunct="1">
              <a:lnSpc>
                <a:spcPct val="90000"/>
              </a:lnSpc>
            </a:pPr>
            <a:endParaRPr lang="en-US" altLang="en-US" sz="2000" dirty="0"/>
          </a:p>
          <a:p>
            <a:pPr algn="just" eaLnBrk="1" hangingPunct="1">
              <a:lnSpc>
                <a:spcPct val="90000"/>
              </a:lnSpc>
            </a:pPr>
            <a:r>
              <a:rPr lang="pl-PL" altLang="en-US" sz="2000" dirty="0" smtClean="0"/>
              <a:t>Relaksuj się pomiędzy wymianami oraz w trakcie przerw w grze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 algn="just" eaLnBrk="1" hangingPunct="1">
              <a:lnSpc>
                <a:spcPct val="90000"/>
              </a:lnSpc>
            </a:pPr>
            <a:endParaRPr lang="en-US" altLang="en-US" sz="2000" dirty="0"/>
          </a:p>
          <a:p>
            <a:pPr algn="just" eaLnBrk="1" hangingPunct="1">
              <a:lnSpc>
                <a:spcPct val="90000"/>
              </a:lnSpc>
            </a:pPr>
            <a:r>
              <a:rPr lang="pl-PL" altLang="en-US" sz="2000" dirty="0" smtClean="0"/>
              <a:t>Skup się na linii po uprzednim spojrzeniu na tor lotu, tak, aby wzrokiem oczekiwać na lecącą piłkę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pic>
        <p:nvPicPr>
          <p:cNvPr id="3074" name="Picture 2" descr="http://www.siatkarsko.pl/wp-content/uploads/2015/11/s%C4%99dzia-liniowy.jpg?e593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152650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784225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Pozycja ogólna</a:t>
            </a:r>
            <a:endParaRPr lang="en-GB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1043608" y="1628775"/>
            <a:ext cx="7561262" cy="50879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l-PL" altLang="en-US" sz="2400" dirty="0" smtClean="0"/>
              <a:t>W pobliżu linii – nie za daleko</a:t>
            </a:r>
          </a:p>
          <a:p>
            <a:pPr algn="just" eaLnBrk="1" hangingPunct="1"/>
            <a:r>
              <a:rPr lang="pl-PL" altLang="en-US" sz="2400" dirty="0" smtClean="0"/>
              <a:t>Skup się, gdy zawodnik zagrywający wchodzi </a:t>
            </a:r>
            <a:br>
              <a:rPr lang="pl-PL" altLang="en-US" sz="2400" dirty="0" smtClean="0"/>
            </a:br>
            <a:r>
              <a:rPr lang="pl-PL" altLang="en-US" sz="2400" dirty="0" smtClean="0"/>
              <a:t>w posiadanie piłki - piłka w grze </a:t>
            </a:r>
            <a:r>
              <a:rPr lang="en-GB" altLang="en-US" sz="2400" dirty="0" smtClean="0"/>
              <a:t>– </a:t>
            </a:r>
            <a:r>
              <a:rPr lang="pl-PL" altLang="en-US" sz="2400" dirty="0" smtClean="0"/>
              <a:t>tryb czujności</a:t>
            </a:r>
            <a:r>
              <a:rPr lang="en-GB" altLang="en-US" sz="2400" dirty="0" smtClean="0"/>
              <a:t>: </a:t>
            </a:r>
            <a:r>
              <a:rPr lang="pl-PL" altLang="en-US" sz="2400" dirty="0" smtClean="0"/>
              <a:t>ugięte kolana</a:t>
            </a:r>
            <a:endParaRPr lang="en-GB" altLang="en-US" sz="2400" dirty="0" smtClean="0"/>
          </a:p>
          <a:p>
            <a:pPr algn="just" eaLnBrk="1" hangingPunct="1"/>
            <a:r>
              <a:rPr lang="pl-PL" altLang="en-US" sz="2400" dirty="0" smtClean="0"/>
              <a:t>Rozluźnij się po gwizdku sędziego na zakończenie akcji - piłka poza grą: odpoczynek / relaks</a:t>
            </a:r>
            <a:endParaRPr lang="en-GB" altLang="en-US" sz="2400" dirty="0"/>
          </a:p>
          <a:p>
            <a:pPr algn="just" eaLnBrk="1" hangingPunct="1"/>
            <a:r>
              <a:rPr lang="pl-PL" altLang="en-US" sz="2400" dirty="0" smtClean="0"/>
              <a:t>Patrz na sędziego na koniec każdej wymiany lub gdy zaistnieje jakaś kontrowersyjna sytuacja</a:t>
            </a:r>
            <a:endParaRPr lang="en-GB" altLang="en-US" sz="2400" dirty="0"/>
          </a:p>
        </p:txBody>
      </p:sp>
      <p:pic>
        <p:nvPicPr>
          <p:cNvPr id="4" name="Obraz 3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549275"/>
            <a:ext cx="8229600" cy="784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Pozycja</a:t>
            </a:r>
            <a:endParaRPr lang="en-GB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484784"/>
            <a:ext cx="7690470" cy="508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pl-PL" altLang="en-US" sz="2000" dirty="0" smtClean="0"/>
              <a:t>Dlaczego tak ważna jest szybka zmiana pozycji obserwacyjnej z linii końcowej na boczną (i odwrotnie)?</a:t>
            </a:r>
            <a:endParaRPr lang="en-GB" altLang="en-US" sz="2000" dirty="0"/>
          </a:p>
        </p:txBody>
      </p:sp>
      <p:pic>
        <p:nvPicPr>
          <p:cNvPr id="5" name="Obraz 4" descr="pss_nowe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5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8984" y="549275"/>
            <a:ext cx="8229600" cy="784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Pozycja podczas przerw</a:t>
            </a:r>
            <a:endParaRPr lang="en-GB" sz="4800" dirty="0">
              <a:solidFill>
                <a:schemeClr val="accent3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635127" y="1700213"/>
            <a:ext cx="5113337" cy="4608512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800" dirty="0" smtClean="0"/>
              <a:t>Sędziowie liniowi na czas przerw dla odpoczynku oraz przerw technicznych opuszczają swoją pozycję na boisku i stają </a:t>
            </a:r>
            <a:br>
              <a:rPr lang="pl-PL" sz="2800" dirty="0" smtClean="0"/>
            </a:br>
            <a:r>
              <a:rPr lang="pl-PL" sz="2800" dirty="0" smtClean="0"/>
              <a:t>w najbliższym rogu pola gry, za panelami reklamowymi. Jeśli jest to niemożliwe, podczas przerw w trakcie seta, stają w parach (przy 4 liniowych) przed polem kar.</a:t>
            </a:r>
          </a:p>
          <a:p>
            <a:pPr algn="just"/>
            <a:endParaRPr lang="pl-PL" altLang="en-US" sz="2800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67373"/>
            <a:ext cx="2761607" cy="429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pss_now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115616" y="260350"/>
            <a:ext cx="7726362" cy="1439863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Pozycja z wykorzystaniem systemu challenge</a:t>
            </a:r>
            <a:endParaRPr lang="en-GB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612378" y="2348880"/>
            <a:ext cx="8229600" cy="316865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pl-PL" sz="2400" dirty="0" smtClean="0"/>
              <a:t>W przypadku korzystania z systemu challenge,</a:t>
            </a:r>
            <a:br>
              <a:rPr lang="pl-PL" sz="2400" dirty="0" smtClean="0"/>
            </a:br>
            <a:r>
              <a:rPr lang="pl-PL" sz="2400" dirty="0" smtClean="0"/>
              <a:t>z kamerami ustawionymi wzdłuż linii boiska ZALECANE jest by sędziowie liniowi zajmowali taką pozycję, która nie będzie zasłaniała obrazu z kamer tj. około </a:t>
            </a:r>
            <a:r>
              <a:rPr lang="pl-PL" sz="2400" b="1" dirty="0" smtClean="0"/>
              <a:t>0,2 – 0,3 m</a:t>
            </a:r>
            <a:r>
              <a:rPr lang="pl-PL" sz="2400" dirty="0" smtClean="0"/>
              <a:t> z boku linii.</a:t>
            </a:r>
          </a:p>
          <a:p>
            <a:pPr algn="just" eaLnBrk="1" hangingPunct="1"/>
            <a:endParaRPr lang="pl-PL" sz="2400" dirty="0"/>
          </a:p>
          <a:p>
            <a:pPr algn="just" eaLnBrk="1" hangingPunct="1"/>
            <a:r>
              <a:rPr lang="pl-PL" sz="2400" b="1" dirty="0" smtClean="0"/>
              <a:t>UWAGA: </a:t>
            </a:r>
            <a:r>
              <a:rPr lang="pl-PL" sz="2400" dirty="0" smtClean="0"/>
              <a:t>L2 ma o tyle „lepszą” pozycję, że narażony jest tylko na zasłonięcie kamery na „długiej” linii (kamerę skierowaną na linię krótką ma przed sobą)</a:t>
            </a:r>
          </a:p>
        </p:txBody>
      </p:sp>
      <p:pic>
        <p:nvPicPr>
          <p:cNvPr id="4" name="Obraz 3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82738" y="260350"/>
            <a:ext cx="7561262" cy="1439863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Pozycja z wykorzystaniem systemu challenge – L1</a:t>
            </a:r>
            <a:endParaRPr lang="en-GB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0112" y="2444107"/>
            <a:ext cx="3312368" cy="256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pl-PL" altLang="en-US" sz="2000" dirty="0" smtClean="0"/>
              <a:t>L1 powinien poruszać się po żółtym obszarze – tak aby nie zasłaniać obrazu z kamer ustawionych na przedłużeniu linii końcowej i bocznej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47042"/>
            <a:ext cx="4824536" cy="45182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Obraz 4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5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508104" y="1772816"/>
            <a:ext cx="3482291" cy="4628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pl-PL" altLang="en-US" sz="2000" dirty="0" smtClean="0"/>
              <a:t>L2 powinien poruszać się po żółtym obszarze – tak aby nie zasłonić obrazu z kamery ustawionej na przedłużeniu linii bocznej.</a:t>
            </a:r>
            <a:r>
              <a:rPr lang="pl-PL" altLang="en-US" sz="2000" b="1" dirty="0" smtClean="0"/>
              <a:t> Kamera skierowana na linię końcową ustawiona jest po przeciwnej stronie boiska w związku z czym </a:t>
            </a:r>
            <a:br>
              <a:rPr lang="pl-PL" altLang="en-US" sz="2000" b="1" dirty="0" smtClean="0"/>
            </a:br>
            <a:r>
              <a:rPr lang="pl-PL" altLang="en-US" sz="2000" b="1" dirty="0" smtClean="0"/>
              <a:t>nie istnieje ryzyko jej zasłonięcia przez L2 i może on swobodnie poruszać się na przedłużeniu linii końcowej.</a:t>
            </a:r>
          </a:p>
          <a:p>
            <a:pPr fontAlgn="auto"/>
            <a:endParaRPr lang="en-GB" alt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87625" y="260648"/>
            <a:ext cx="7560839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Pozycja z wykorzystaniem systemu challenge – L2</a:t>
            </a:r>
            <a:endParaRPr lang="en-GB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06" y="1638082"/>
            <a:ext cx="4824536" cy="45361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Obraz 4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0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1686634" y="1916832"/>
            <a:ext cx="6805612" cy="3778250"/>
          </a:xfrm>
        </p:spPr>
        <p:txBody>
          <a:bodyPr/>
          <a:lstStyle/>
          <a:p>
            <a:pPr eaLnBrk="1" hangingPunct="1"/>
            <a:r>
              <a:rPr lang="pl-PL" altLang="en-US" dirty="0" smtClean="0"/>
              <a:t>doświadczony</a:t>
            </a:r>
            <a:r>
              <a:rPr lang="en-GB" altLang="en-US" dirty="0" smtClean="0"/>
              <a:t> </a:t>
            </a:r>
            <a:r>
              <a:rPr lang="pl-PL" altLang="en-US" dirty="0" smtClean="0"/>
              <a:t>i zaangażowany</a:t>
            </a:r>
            <a:endParaRPr lang="en-GB" altLang="en-US" dirty="0"/>
          </a:p>
          <a:p>
            <a:pPr algn="just" eaLnBrk="1" hangingPunct="1"/>
            <a:r>
              <a:rPr lang="pl-PL" altLang="en-US" dirty="0" smtClean="0"/>
              <a:t>można być lepszym</a:t>
            </a:r>
            <a:r>
              <a:rPr lang="en-GB" altLang="en-US" dirty="0" smtClean="0"/>
              <a:t>…</a:t>
            </a:r>
            <a:r>
              <a:rPr lang="pl-PL" altLang="en-US" dirty="0" smtClean="0"/>
              <a:t> ale trzeba i tak się szkolić</a:t>
            </a:r>
            <a:r>
              <a:rPr lang="en-GB" altLang="en-US" dirty="0" smtClean="0"/>
              <a:t>….</a:t>
            </a:r>
            <a:endParaRPr lang="en-GB" altLang="en-US" dirty="0"/>
          </a:p>
          <a:p>
            <a:pPr algn="just" eaLnBrk="1" hangingPunct="1"/>
            <a:r>
              <a:rPr lang="pl-PL" altLang="en-US" dirty="0" smtClean="0"/>
              <a:t>główne pytanie brzmi</a:t>
            </a:r>
            <a:r>
              <a:rPr lang="en-GB" altLang="en-US" dirty="0" smtClean="0"/>
              <a:t>:</a:t>
            </a:r>
            <a:endParaRPr lang="pl-PL" altLang="en-US" dirty="0"/>
          </a:p>
          <a:p>
            <a:pPr marL="0" indent="0" algn="ctr" eaLnBrk="1" hangingPunct="1">
              <a:buNone/>
            </a:pPr>
            <a:r>
              <a:rPr lang="pl-PL" altLang="en-US" dirty="0" smtClean="0"/>
              <a:t>	</a:t>
            </a:r>
            <a:r>
              <a:rPr lang="pl-PL" altLang="en-US" sz="2800" b="1" dirty="0" smtClean="0"/>
              <a:t>Jak dobry chcesz być</a:t>
            </a:r>
            <a:r>
              <a:rPr lang="en-GB" altLang="en-US" sz="2800" b="1" dirty="0" smtClean="0"/>
              <a:t>?</a:t>
            </a:r>
            <a:endParaRPr lang="en-GB" altLang="en-US" sz="2800" b="1" dirty="0"/>
          </a:p>
          <a:p>
            <a:pPr marL="0" indent="0" eaLnBrk="1" hangingPunct="1">
              <a:buNone/>
            </a:pPr>
            <a:endParaRPr lang="pl-PL" altLang="en-US" b="1" dirty="0" smtClean="0"/>
          </a:p>
          <a:p>
            <a:pPr eaLnBrk="1" hangingPunct="1"/>
            <a:r>
              <a:rPr lang="pl-PL" altLang="en-US" sz="2800" b="1" dirty="0" smtClean="0"/>
              <a:t>PAMIĘTAJ! Sędziowanie to poważne i odpowiedzialne zajęcie!</a:t>
            </a:r>
            <a:endParaRPr lang="en-GB" alt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0080" y="476672"/>
            <a:ext cx="7416800" cy="9350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5400" b="1" dirty="0" smtClean="0">
                <a:solidFill>
                  <a:srgbClr val="7488CC"/>
                </a:solidFill>
                <a:latin typeface="Impact" panose="020B0806030902050204" pitchFamily="34" charset="0"/>
              </a:rPr>
              <a:t>NAJLEPSZY Z NAJLEPSZYCH</a:t>
            </a:r>
            <a:r>
              <a:rPr lang="en-GB" sz="5400" b="1" dirty="0" smtClean="0">
                <a:solidFill>
                  <a:srgbClr val="7488CC"/>
                </a:solidFill>
                <a:latin typeface="Impact" panose="020B0806030902050204" pitchFamily="34" charset="0"/>
              </a:rPr>
              <a:t>:</a:t>
            </a:r>
            <a:endParaRPr lang="en-GB" sz="5400" b="1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187624" y="549275"/>
            <a:ext cx="6805612" cy="776288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Współpraca</a:t>
            </a:r>
            <a:endParaRPr lang="en-GB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5076056" y="1784350"/>
            <a:ext cx="4067944" cy="23653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pl-PL" altLang="en-US" sz="2200" dirty="0" smtClean="0"/>
              <a:t>Rozpoczyna się przed meczem…</a:t>
            </a:r>
            <a:endParaRPr lang="en-GB" altLang="en-US" sz="2200" dirty="0"/>
          </a:p>
          <a:p>
            <a:pPr eaLnBrk="1" hangingPunct="1"/>
            <a:r>
              <a:rPr lang="en-GB" altLang="en-US" sz="2200" dirty="0"/>
              <a:t> </a:t>
            </a:r>
            <a:r>
              <a:rPr lang="pl-PL" altLang="en-US" sz="2200" dirty="0" smtClean="0"/>
              <a:t>	z innymi sędziami liniowymi</a:t>
            </a:r>
            <a:endParaRPr lang="en-GB" altLang="en-US" sz="2200" dirty="0"/>
          </a:p>
          <a:p>
            <a:pPr eaLnBrk="1" hangingPunct="1"/>
            <a:r>
              <a:rPr lang="en-GB" altLang="en-US" sz="2200" dirty="0"/>
              <a:t> </a:t>
            </a:r>
            <a:r>
              <a:rPr lang="pl-PL" altLang="en-US" sz="2200" dirty="0" smtClean="0"/>
              <a:t>	z sędziami prowadzącymi</a:t>
            </a:r>
            <a:endParaRPr lang="en-GB" altLang="en-US" sz="2200" dirty="0"/>
          </a:p>
          <a:p>
            <a:pPr algn="just" eaLnBrk="1" hangingPunct="1"/>
            <a:r>
              <a:rPr lang="en-GB" altLang="en-US" sz="2200" dirty="0"/>
              <a:t> </a:t>
            </a:r>
            <a:r>
              <a:rPr lang="pl-PL" altLang="en-US" sz="2200" dirty="0" smtClean="0"/>
              <a:t>	jest okazywana poprzez    	rozmowę, gesty, mowę 	ciała</a:t>
            </a:r>
          </a:p>
          <a:p>
            <a:pPr eaLnBrk="1" hangingPunct="1"/>
            <a:endParaRPr lang="pl-PL" altLang="en-US" sz="24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647" y="1816534"/>
            <a:ext cx="4360385" cy="254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3563888" y="4640100"/>
            <a:ext cx="7020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pl-PL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PAMIĘTAJ:</a:t>
            </a:r>
            <a:endParaRPr lang="en-GB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/>
            <a:r>
              <a:rPr lang="pl-PL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emanuj </a:t>
            </a:r>
            <a:r>
              <a:rPr lang="pl-PL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spokojem profesjonalisty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 eaLnBrk="1" hangingPunct="1"/>
            <a:r>
              <a:rPr lang="pl-PL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przybądź </a:t>
            </a:r>
            <a:r>
              <a:rPr lang="pl-PL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hali odpowiednio wcześnie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Obraz 5" descr="pss_now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043608" y="260300"/>
            <a:ext cx="7920037" cy="2160588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sz="4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Patrz na reakcje zawodników czy trenerów i korzystaj z nich</a:t>
            </a:r>
            <a:endParaRPr lang="en-GB" sz="46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2243460"/>
            <a:ext cx="6592888" cy="3778250"/>
          </a:xfrm>
        </p:spPr>
        <p:txBody>
          <a:bodyPr rtlCol="0"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r>
              <a:rPr lang="pl-PL" b="1" dirty="0" smtClean="0"/>
              <a:t>Czy są…</a:t>
            </a:r>
            <a:endParaRPr lang="en-GB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zachwyceni</a:t>
            </a:r>
            <a:endParaRPr lang="en-GB" dirty="0" smtClean="0"/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rozczarowani</a:t>
            </a:r>
            <a:endParaRPr lang="en-GB" dirty="0" smtClean="0"/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zdezorientowani</a:t>
            </a:r>
            <a:endParaRPr lang="en-GB" dirty="0" smtClean="0"/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a może próbują oszukać innych</a:t>
            </a:r>
            <a:r>
              <a:rPr lang="en-GB" dirty="0" smtClean="0"/>
              <a:t>?</a:t>
            </a:r>
            <a:endParaRPr lang="pl-PL" dirty="0" smtClean="0"/>
          </a:p>
          <a:p>
            <a:pPr marL="64008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r>
              <a:rPr lang="pl-PL" b="1" dirty="0" smtClean="0"/>
              <a:t>Rozwiązanie</a:t>
            </a:r>
            <a:r>
              <a:rPr lang="en-GB" b="1" dirty="0" smtClean="0"/>
              <a:t>…</a:t>
            </a: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 </a:t>
            </a:r>
            <a:r>
              <a:rPr lang="pl-PL" dirty="0" smtClean="0"/>
              <a:t>podejmuj decyzje i bądź pewny siebie</a:t>
            </a:r>
            <a:endParaRPr lang="en-GB" dirty="0" smtClean="0"/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 </a:t>
            </a:r>
            <a:r>
              <a:rPr lang="pl-PL" dirty="0"/>
              <a:t>w</a:t>
            </a:r>
            <a:r>
              <a:rPr lang="pl-PL" dirty="0" smtClean="0"/>
              <a:t>ypracuj swój konkretny, poprawny styl</a:t>
            </a:r>
            <a:endParaRPr lang="en-GB" dirty="0" smtClean="0"/>
          </a:p>
          <a:p>
            <a:pPr marL="448056" indent="-384048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 </a:t>
            </a:r>
            <a:r>
              <a:rPr lang="pl-PL" dirty="0" smtClean="0"/>
              <a:t>koncentruj się, aby podejmować poprawne decyzje</a:t>
            </a:r>
            <a:endParaRPr lang="en-GB" dirty="0" smtClean="0"/>
          </a:p>
        </p:txBody>
      </p:sp>
      <p:pic>
        <p:nvPicPr>
          <p:cNvPr id="4" name="Obraz 3" descr="221139_07_Trentino To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4684" y="2060848"/>
            <a:ext cx="356578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pss_now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249114" y="1699344"/>
            <a:ext cx="7499350" cy="3457848"/>
          </a:xfrm>
        </p:spPr>
        <p:txBody>
          <a:bodyPr>
            <a:normAutofit/>
          </a:bodyPr>
          <a:lstStyle/>
          <a:p>
            <a:pPr marL="64008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400" dirty="0" smtClean="0"/>
              <a:t>-	Patrz na minimalne dotknięcia – zwracaj 	uwagę na zmianę kierunku lotu piłki – </a:t>
            </a:r>
            <a:r>
              <a:rPr lang="pl-PL" sz="2400" b="1" dirty="0" smtClean="0"/>
              <a:t>choć 	nie zawsze jest to oczywiste</a:t>
            </a:r>
          </a:p>
          <a:p>
            <a:pPr marL="64008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400" dirty="0" smtClean="0"/>
              <a:t>-	Błędy stóp zawodnika zagrywającego – miej 	wiedzę na co zawsze patrzeć</a:t>
            </a:r>
          </a:p>
          <a:p>
            <a:pPr marL="64008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400" dirty="0" smtClean="0"/>
              <a:t>-	Zawodnik dotykający antenki jest również 	błędem, który wpływa na grę i leży w 	kompetencjach sędziów liniowych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6599" y="548680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Inne przypadki</a:t>
            </a:r>
            <a:endParaRPr lang="en-GB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>
          <a:xfrm>
            <a:off x="1403649" y="1557338"/>
            <a:ext cx="7416824" cy="489743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en-US" sz="2200" dirty="0" smtClean="0"/>
              <a:t>Zwróć uwagę na mocowanie antenki – ew. popraw ją</a:t>
            </a:r>
            <a:endParaRPr lang="en-GB" altLang="en-US" sz="2200" dirty="0"/>
          </a:p>
          <a:p>
            <a:pPr algn="just" eaLnBrk="1" hangingPunct="1"/>
            <a:r>
              <a:rPr lang="pl-PL" altLang="en-US" sz="2200" dirty="0" smtClean="0"/>
              <a:t>Ustąp miejsca, jeśli serwujący potrzebuje go więcej</a:t>
            </a:r>
          </a:p>
          <a:p>
            <a:pPr eaLnBrk="1" hangingPunct="1"/>
            <a:r>
              <a:rPr lang="pl-PL" altLang="en-US" sz="2200" dirty="0" smtClean="0"/>
              <a:t>Nie zachowuj się jak podawacz piłek</a:t>
            </a:r>
            <a:endParaRPr lang="en-GB" altLang="en-US" sz="2200" dirty="0"/>
          </a:p>
          <a:p>
            <a:pPr algn="just" eaLnBrk="1" hangingPunct="1"/>
            <a:r>
              <a:rPr lang="pl-PL" altLang="en-US" sz="2200" dirty="0" smtClean="0"/>
              <a:t>Przemieszczaj się wcześnie – tak, aby być w stabilnej pozycji podczas oceny</a:t>
            </a:r>
            <a:endParaRPr lang="en-GB" altLang="en-US" sz="2200" dirty="0"/>
          </a:p>
          <a:p>
            <a:pPr algn="just" eaLnBrk="1" hangingPunct="1"/>
            <a:r>
              <a:rPr lang="pl-PL" altLang="en-US" sz="2200" dirty="0" smtClean="0"/>
              <a:t>Sygnalizuj tak, aby trzask Twojej chorągiewki był słyszalny</a:t>
            </a:r>
            <a:endParaRPr lang="en-GB" altLang="en-US" sz="2200" dirty="0"/>
          </a:p>
          <a:p>
            <a:pPr algn="just" eaLnBrk="1" hangingPunct="1"/>
            <a:r>
              <a:rPr lang="pl-PL" altLang="en-US" sz="2200" dirty="0" smtClean="0"/>
              <a:t>Utrzymaj sygnalizację do czasu aż sędzia weźmie ją pod uwagę (ale jeśli podejmie inną decyzję nie nalegaj!)</a:t>
            </a:r>
            <a:endParaRPr lang="en-GB" alt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548680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Inne przypadki</a:t>
            </a:r>
            <a:endParaRPr lang="en-GB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640" y="692696"/>
            <a:ext cx="7344816" cy="86409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GB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1. D’Artagnan (</a:t>
            </a:r>
            <a:r>
              <a:rPr lang="pl-PL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„szermierz”</a:t>
            </a:r>
            <a:r>
              <a:rPr lang="en-GB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)</a:t>
            </a:r>
            <a:r>
              <a:rPr lang="pl-PL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 - </a:t>
            </a:r>
            <a:r>
              <a:rPr lang="pl-PL" altLang="en-US" sz="1800" dirty="0" smtClean="0">
                <a:solidFill>
                  <a:schemeClr val="tx1"/>
                </a:solidFill>
              </a:rPr>
              <a:t>macha chorągiewką jak mieczem </a:t>
            </a:r>
            <a:r>
              <a:rPr lang="en-GB" altLang="en-US" sz="1800" dirty="0" smtClean="0">
                <a:solidFill>
                  <a:schemeClr val="tx1"/>
                </a:solidFill>
              </a:rPr>
              <a:t>– </a:t>
            </a:r>
            <a:r>
              <a:rPr lang="pl-PL" altLang="en-US" sz="1800" dirty="0" smtClean="0">
                <a:solidFill>
                  <a:schemeClr val="tx1"/>
                </a:solidFill>
              </a:rPr>
              <a:t>	dużo ruchów, ale bez efektów</a:t>
            </a:r>
            <a:endParaRPr lang="en-GB" sz="1800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39552" y="1412776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2. </a:t>
            </a:r>
            <a:r>
              <a:rPr lang="pl-PL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Śpiąca Królewna - </a:t>
            </a:r>
            <a:r>
              <a:rPr lang="pl-PL" dirty="0" smtClean="0">
                <a:latin typeface="+mn-lt"/>
              </a:rPr>
              <a:t>n</a:t>
            </a:r>
            <a:r>
              <a:rPr lang="pl-PL" altLang="en-US" dirty="0" smtClean="0">
                <a:latin typeface="+mn-lt"/>
              </a:rPr>
              <a:t>ieświadomy niczego </a:t>
            </a:r>
            <a:r>
              <a:rPr lang="en-GB" altLang="en-US" dirty="0" smtClean="0">
                <a:latin typeface="+mn-lt"/>
              </a:rPr>
              <a:t>– </a:t>
            </a:r>
            <a:r>
              <a:rPr lang="pl-PL" altLang="en-US" dirty="0" smtClean="0">
                <a:latin typeface="+mn-lt"/>
              </a:rPr>
              <a:t>prawdopodobnie myśli o wszystkim… tylko nie o meczu</a:t>
            </a:r>
            <a:endParaRPr lang="en-GB" altLang="en-US" dirty="0" smtClean="0">
              <a:latin typeface="+mn-lt"/>
            </a:endParaRPr>
          </a:p>
          <a:p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467544" y="213285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3. </a:t>
            </a:r>
            <a:r>
              <a:rPr lang="pl-PL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Tchórz - </a:t>
            </a:r>
            <a:r>
              <a:rPr lang="pl-PL" dirty="0" smtClean="0">
                <a:latin typeface="+mn-lt"/>
              </a:rPr>
              <a:t>n</a:t>
            </a:r>
            <a:r>
              <a:rPr lang="pl-PL" altLang="en-US" dirty="0" smtClean="0">
                <a:latin typeface="+mn-lt"/>
              </a:rPr>
              <a:t>ie potrafi podjąć żadnej decyzji – a jeśli już zdarzy mu się to zrobić… robi to źle! Warto zauważyć, że „tchórz” jest zawsze tak daleko od boiska jak to tylko możliwe…</a:t>
            </a:r>
            <a:endParaRPr lang="en-GB" altLang="en-US" dirty="0" smtClean="0">
              <a:latin typeface="+mn-lt"/>
            </a:endParaRPr>
          </a:p>
          <a:p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611560" y="3212976"/>
            <a:ext cx="80648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4. </a:t>
            </a:r>
            <a:r>
              <a:rPr lang="pl-PL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Cześć!  Jestem celebrytą! Zrób mi fotkę! - </a:t>
            </a:r>
            <a:r>
              <a:rPr lang="pl-PL" altLang="en-US" dirty="0" smtClean="0">
                <a:latin typeface="+mn-lt"/>
              </a:rPr>
              <a:t>Ten typ sędziego liniowego robi wokół siebie dużo zamieszania – chce być widoczny przez wszystkich dookoła, ale nie robi nic, aby pomóc sędziom prowadzącym</a:t>
            </a:r>
            <a:endParaRPr lang="en-GB" altLang="en-US" dirty="0" smtClean="0">
              <a:latin typeface="+mn-lt"/>
            </a:endParaRPr>
          </a:p>
          <a:p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971600" y="4457343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5. </a:t>
            </a:r>
            <a:r>
              <a:rPr lang="pl-PL" sz="2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Wymyślający sobie dotknięcie - </a:t>
            </a:r>
            <a:r>
              <a:rPr lang="pl-PL" altLang="en-US" dirty="0" smtClean="0">
                <a:latin typeface="+mn-lt"/>
              </a:rPr>
              <a:t>Zmora sędziowskiego życia – ten typ sędziego liniowego charakteryzuje się tym, że chce być w centrum uwagi. I jeśli nie miał żadnej istotnej decyzji w ciągu ostatnich 10 minut… wymyśla sobie dotknięcie piłki, którego nikt inny nie widział.</a:t>
            </a:r>
            <a:endParaRPr lang="en-GB" altLang="en-US" dirty="0" smtClean="0">
              <a:latin typeface="+mn-lt"/>
            </a:endParaRPr>
          </a:p>
          <a:p>
            <a:pPr algn="just"/>
            <a:r>
              <a:rPr lang="pl-PL" altLang="en-US" b="1" dirty="0" smtClean="0">
                <a:latin typeface="+mn-lt"/>
              </a:rPr>
              <a:t>Uwaga! </a:t>
            </a:r>
            <a:r>
              <a:rPr lang="pl-PL" altLang="en-US" dirty="0" smtClean="0">
                <a:latin typeface="+mn-lt"/>
              </a:rPr>
              <a:t>Temu typowi sędziego liniowego zdarza się także pokazywać rzeczy, które nie są w jego kompetencjach. </a:t>
            </a:r>
            <a:endParaRPr lang="en-GB" altLang="en-US" strike="sngStrike" dirty="0" smtClean="0">
              <a:latin typeface="+mn-lt"/>
            </a:endParaRP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27584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Rodzaje sędziów liniowych</a:t>
            </a:r>
            <a:endParaRPr lang="en-GB" sz="2800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1080120"/>
          </a:xfrm>
        </p:spPr>
        <p:txBody>
          <a:bodyPr>
            <a:normAutofit/>
          </a:bodyPr>
          <a:lstStyle/>
          <a:p>
            <a:r>
              <a:rPr lang="pl-PL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SĘDZIA </a:t>
            </a:r>
            <a:r>
              <a:rPr lang="pl-PL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LINIOWY</a:t>
            </a:r>
          </a:p>
          <a:p>
            <a:endParaRPr lang="pl-PL" sz="4950" dirty="0">
              <a:latin typeface="Arial Black" panose="020B0A04020102020204" pitchFamily="34" charset="0"/>
            </a:endParaRPr>
          </a:p>
        </p:txBody>
      </p:sp>
      <p:pic>
        <p:nvPicPr>
          <p:cNvPr id="4" name="Obraz 3" descr="pss_nowe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2132856"/>
            <a:ext cx="2694706" cy="165578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44371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Krynica-Zdrój, 26-28.08.2016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1723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ctr" defTabSz="1042988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O</a:t>
            </a:r>
            <a:r>
              <a:rPr lang="pl-PL" altLang="en-US" sz="1400" b="1" dirty="0">
                <a:solidFill>
                  <a:schemeClr val="bg1"/>
                </a:solidFill>
                <a:cs typeface="Arial" charset="0"/>
              </a:rPr>
              <a:t>pracowane na podstawie materiałów Komi</a:t>
            </a: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s</a:t>
            </a:r>
            <a:r>
              <a:rPr lang="pl-PL" altLang="en-US" sz="1400" b="1" dirty="0">
                <a:solidFill>
                  <a:schemeClr val="bg1"/>
                </a:solidFill>
                <a:cs typeface="Arial" charset="0"/>
              </a:rPr>
              <a:t>ji </a:t>
            </a: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S</a:t>
            </a:r>
            <a:r>
              <a:rPr lang="pl-PL" altLang="en-US" sz="1400" b="1" dirty="0">
                <a:solidFill>
                  <a:schemeClr val="bg1"/>
                </a:solidFill>
                <a:cs typeface="Arial" charset="0"/>
              </a:rPr>
              <a:t>ędziowsk</a:t>
            </a: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i</a:t>
            </a:r>
            <a:r>
              <a:rPr lang="pl-PL" altLang="en-US" sz="1400" b="1" dirty="0">
                <a:solidFill>
                  <a:schemeClr val="bg1"/>
                </a:solidFill>
                <a:cs typeface="Arial" charset="0"/>
              </a:rPr>
              <a:t>ej FIVB</a:t>
            </a:r>
            <a:endParaRPr lang="en-US" alt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6237312"/>
            <a:ext cx="9144000" cy="49435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000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Maciej Twardowski</a:t>
            </a:r>
            <a:endParaRPr lang="pl-PL" sz="2000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.memy.pl/obrazki/7632882565_koniec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52565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pss_now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5616" y="476672"/>
            <a:ext cx="6947297" cy="1007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SĘDZIA LINIOWY</a:t>
            </a:r>
            <a:endParaRPr lang="en-GB" sz="54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2060575"/>
            <a:ext cx="9144000" cy="1080393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 2" pitchFamily="18" charset="2"/>
              <a:buNone/>
              <a:defRPr/>
            </a:pPr>
            <a:endParaRPr lang="en-GB" dirty="0" smtClean="0"/>
          </a:p>
          <a:p>
            <a:pPr algn="ctr" fontAlgn="auto">
              <a:buFont typeface="Wingdings 2" pitchFamily="18" charset="2"/>
              <a:buNone/>
              <a:defRPr/>
            </a:pP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CZĘŚĆ</a:t>
            </a:r>
            <a:r>
              <a:rPr lang="en-GB" sz="52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2: PRZEPISY</a:t>
            </a:r>
            <a:endParaRPr lang="en-GB" sz="5200" b="1" strike="sngStrike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Obraz 6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51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1"/>
          <p:cNvSpPr>
            <a:spLocks noChangeArrowheads="1"/>
          </p:cNvSpPr>
          <p:nvPr/>
        </p:nvSpPr>
        <p:spPr bwMode="auto">
          <a:xfrm>
            <a:off x="3388765" y="3053680"/>
            <a:ext cx="2232248" cy="2031504"/>
          </a:xfrm>
          <a:prstGeom prst="star24">
            <a:avLst>
              <a:gd name="adj" fmla="val 20273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blurRad="63500" dist="29783" dir="3885598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867916" y="2348880"/>
            <a:ext cx="2191916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1100" dirty="0">
                <a:ea typeface="Calibri" charset="0"/>
                <a:cs typeface="Calibri" charset="0"/>
              </a:rPr>
              <a:t>12.4.3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,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 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27.2.1.4/5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Zawodnik zagrywający, ale zobacz także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 7.4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(ustawienie w czasie gry)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i 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1.4.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2 (strefa zagrywki)</a:t>
            </a:r>
            <a:endParaRPr lang="en-US" altLang="en-US" dirty="0"/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6228184" y="3789040"/>
            <a:ext cx="2808312" cy="12961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1100" dirty="0">
                <a:ea typeface="Calibri" charset="0"/>
                <a:cs typeface="Calibri" charset="0"/>
              </a:rPr>
              <a:t>8.4.2 – 8.4.4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Błędy związane z przestrzenią przejścia ale patrz także 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27.2.1.7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(przejście piłki przez pionową płaszczyznę siatki)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, 10.1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.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1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(przejście piłki nad siatką)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,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R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5a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i R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12(4</a:t>
            </a:r>
            <a:r>
              <a:rPr lang="en-US" altLang="en-US" sz="1100" dirty="0">
                <a:ea typeface="Calibri" charset="0"/>
                <a:cs typeface="Calibri" charset="0"/>
              </a:rPr>
              <a:t>)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kiedy piłka przechodzi poza przestrzenią przejścia w kierunku boiska</a:t>
            </a:r>
            <a:endParaRPr lang="en-US" altLang="en-US" sz="1100" strike="sngStrike" dirty="0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6228184" y="2536701"/>
            <a:ext cx="2592288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dirty="0">
                <a:ea typeface="Calibri" charset="0"/>
                <a:cs typeface="Calibri" charset="0"/>
              </a:rPr>
              <a:t>8.3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i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 27.2.1.1 </a:t>
            </a:r>
            <a:endParaRPr lang="en-US" altLang="en-US" sz="1100" dirty="0"/>
          </a:p>
          <a:p>
            <a:pPr algn="just"/>
            <a:r>
              <a:rPr lang="pl-PL" altLang="en-US" sz="1100" dirty="0" smtClean="0">
                <a:ea typeface="Calibri" charset="0"/>
                <a:cs typeface="Calibri" charset="0"/>
              </a:rPr>
              <a:t>Piłka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 “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w boisku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”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ale zobacz także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 1.1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(wymiary) i 1.3.2 (linie ograniczające)</a:t>
            </a:r>
            <a:endParaRPr lang="en-US" altLang="en-US" sz="1100" dirty="0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292523" y="2034741"/>
            <a:ext cx="2632075" cy="819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dirty="0">
                <a:ea typeface="Calibri" charset="0"/>
                <a:cs typeface="Calibri" charset="0"/>
              </a:rPr>
              <a:t>8.4.1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i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 27.2.1.1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Piłka „autowa” 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–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ale zobacz także 1.3.2 (linie ograniczające)</a:t>
            </a:r>
            <a:r>
              <a:rPr lang="pl-PL" altLang="en-US" sz="1100" dirty="0" smtClean="0">
                <a:ea typeface="Calibri" charset="0"/>
              </a:rPr>
              <a:t> i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8.3</a:t>
            </a:r>
            <a:r>
              <a:rPr lang="en-US" altLang="en-US" sz="1100" dirty="0">
                <a:ea typeface="Calibri" charset="0"/>
                <a:cs typeface="Calibri" charset="0"/>
              </a:rPr>
              <a:t>/ 8.4,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R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12(1,2</a:t>
            </a:r>
            <a:r>
              <a:rPr lang="en-US" altLang="en-US" sz="1100" dirty="0">
                <a:ea typeface="Calibri" charset="0"/>
                <a:cs typeface="Calibri" charset="0"/>
              </a:rPr>
              <a:t>)</a:t>
            </a:r>
            <a:endParaRPr lang="en-US" altLang="en-US" sz="1100" dirty="0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11560" y="3645024"/>
            <a:ext cx="2159794" cy="1024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1100" dirty="0">
                <a:ea typeface="Calibri" charset="0"/>
                <a:cs typeface="Calibri" charset="0"/>
              </a:rPr>
              <a:t>27.2.1.6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Zawodnik dotyka antenki, ale patrz także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 11.3.1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(kontakt z siatką)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i 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11.4.4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(zawodnik wpływa na grę) oraz 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diagram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R</a:t>
            </a:r>
            <a:r>
              <a:rPr lang="en-US" altLang="en-US" sz="1100" dirty="0" smtClean="0">
                <a:ea typeface="Calibri" charset="0"/>
                <a:cs typeface="Calibri" charset="0"/>
              </a:rPr>
              <a:t>12(4</a:t>
            </a:r>
            <a:r>
              <a:rPr lang="en-US" altLang="en-US" sz="1100" dirty="0">
                <a:ea typeface="Calibri" charset="0"/>
                <a:cs typeface="Calibri" charset="0"/>
              </a:rPr>
              <a:t>)                                            </a:t>
            </a:r>
            <a:endParaRPr lang="en-US" altLang="en-US" dirty="0"/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4051473" y="5445224"/>
            <a:ext cx="2032695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GB" altLang="en-US" sz="1100" dirty="0" smtClean="0">
                <a:ea typeface="Calibri" charset="0"/>
                <a:cs typeface="Calibri" charset="0"/>
              </a:rPr>
              <a:t>27.2.1.3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piłka dotyka antenki/piłka po zagrywce przechodzi poza przestrzenią przejścia</a:t>
            </a:r>
            <a:r>
              <a:rPr lang="en-GB" altLang="en-US" sz="1100" dirty="0" smtClean="0">
                <a:ea typeface="Calibri" charset="0"/>
                <a:cs typeface="Calibri" charset="0"/>
              </a:rPr>
              <a:t>,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ale zobacz także</a:t>
            </a:r>
            <a:r>
              <a:rPr lang="en-GB" altLang="en-US" sz="1100" dirty="0" smtClean="0">
                <a:ea typeface="Calibri" charset="0"/>
                <a:cs typeface="Calibri" charset="0"/>
              </a:rPr>
              <a:t> </a:t>
            </a:r>
            <a:r>
              <a:rPr lang="en-GB" altLang="en-US" sz="1100" dirty="0">
                <a:ea typeface="Calibri" charset="0"/>
                <a:cs typeface="Calibri" charset="0"/>
              </a:rPr>
              <a:t>8.4.3, 8.4.4 10.11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R</a:t>
            </a:r>
            <a:r>
              <a:rPr lang="en-GB" altLang="en-US" sz="1100" dirty="0" smtClean="0">
                <a:ea typeface="Calibri" charset="0"/>
                <a:cs typeface="Calibri" charset="0"/>
              </a:rPr>
              <a:t>5b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oraz R</a:t>
            </a:r>
            <a:r>
              <a:rPr lang="en-GB" altLang="en-US" sz="1100" dirty="0" smtClean="0">
                <a:ea typeface="Calibri" charset="0"/>
                <a:cs typeface="Calibri" charset="0"/>
              </a:rPr>
              <a:t>12(4</a:t>
            </a:r>
            <a:r>
              <a:rPr lang="en-GB" altLang="en-US" sz="1100" dirty="0">
                <a:ea typeface="Calibri" charset="0"/>
                <a:cs typeface="Calibri" charset="0"/>
              </a:rPr>
              <a:t>)</a:t>
            </a:r>
            <a:endParaRPr lang="en-GB" altLang="en-US" dirty="0"/>
          </a:p>
        </p:txBody>
      </p:sp>
      <p:sp>
        <p:nvSpPr>
          <p:cNvPr id="13321" name="Text Box 1"/>
          <p:cNvSpPr txBox="1">
            <a:spLocks noChangeArrowheads="1"/>
          </p:cNvSpPr>
          <p:nvPr/>
        </p:nvSpPr>
        <p:spPr bwMode="auto">
          <a:xfrm>
            <a:off x="1763688" y="5157192"/>
            <a:ext cx="1800200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GB" altLang="en-US" sz="1100" dirty="0" smtClean="0">
                <a:ea typeface="Calibri" charset="0"/>
                <a:cs typeface="Calibri" charset="0"/>
              </a:rPr>
              <a:t>27.2.1.2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dotknięcie piłki „autowej” przez zespół, po którego stronie upada piłka </a:t>
            </a:r>
            <a:r>
              <a:rPr lang="en-GB" altLang="en-US" sz="1100" dirty="0" smtClean="0">
                <a:ea typeface="Calibri" charset="0"/>
                <a:cs typeface="Calibri" charset="0"/>
              </a:rPr>
              <a:t>–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ale patrz także</a:t>
            </a:r>
            <a:r>
              <a:rPr lang="en-GB" altLang="en-US" sz="1100" dirty="0" smtClean="0">
                <a:ea typeface="Calibri" charset="0"/>
                <a:cs typeface="Calibri" charset="0"/>
              </a:rPr>
              <a:t> 8.4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 (piłka autowa)</a:t>
            </a:r>
            <a:r>
              <a:rPr lang="en-GB" altLang="en-US" sz="1100" dirty="0" smtClean="0">
                <a:ea typeface="Calibri" charset="0"/>
                <a:cs typeface="Calibri" charset="0"/>
              </a:rPr>
              <a:t>, </a:t>
            </a:r>
            <a:r>
              <a:rPr lang="pl-PL" altLang="en-US" sz="1100" dirty="0" smtClean="0">
                <a:ea typeface="Calibri" charset="0"/>
                <a:cs typeface="Calibri" charset="0"/>
              </a:rPr>
              <a:t>R</a:t>
            </a:r>
            <a:r>
              <a:rPr lang="en-GB" altLang="en-US" sz="1100" dirty="0" smtClean="0">
                <a:ea typeface="Calibri" charset="0"/>
                <a:cs typeface="Calibri" charset="0"/>
              </a:rPr>
              <a:t>12(3</a:t>
            </a:r>
            <a:r>
              <a:rPr lang="en-GB" altLang="en-US" sz="1100" dirty="0">
                <a:ea typeface="Calibri" charset="0"/>
                <a:cs typeface="Calibri" charset="0"/>
              </a:rPr>
              <a:t>)</a:t>
            </a:r>
            <a:endParaRPr lang="en-GB" altLang="en-US" sz="1100" dirty="0"/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altLang="en-US" sz="600" dirty="0"/>
              <a:t/>
            </a:r>
            <a:br>
              <a:rPr lang="en-GB" altLang="en-US" sz="600" dirty="0"/>
            </a:br>
            <a:endParaRPr lang="en-GB" altLang="en-US" dirty="0"/>
          </a:p>
          <a:p>
            <a:endParaRPr lang="en-GB" altLang="en-US" dirty="0"/>
          </a:p>
        </p:txBody>
      </p:sp>
      <p:sp>
        <p:nvSpPr>
          <p:cNvPr id="13327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altLang="en-US" sz="600" dirty="0"/>
          </a:p>
          <a:p>
            <a:endParaRPr lang="en-GB" altLang="en-US" dirty="0"/>
          </a:p>
        </p:txBody>
      </p:sp>
      <p:sp>
        <p:nvSpPr>
          <p:cNvPr id="13328" name="Rectangle 20"/>
          <p:cNvSpPr>
            <a:spLocks noChangeArrowheads="1"/>
          </p:cNvSpPr>
          <p:nvPr/>
        </p:nvSpPr>
        <p:spPr bwMode="auto">
          <a:xfrm>
            <a:off x="25152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7664" y="260648"/>
            <a:ext cx="748883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4800" b="1" dirty="0" smtClean="0">
                <a:solidFill>
                  <a:srgbClr val="7488CC"/>
                </a:solidFill>
                <a:latin typeface="Impact" panose="020B0806030902050204" pitchFamily="34" charset="0"/>
              </a:rPr>
              <a:t>PRZEPISY DOTYCZĄCE SĘDZIEGO LINIOWEGO</a:t>
            </a:r>
            <a:endParaRPr lang="en-GB" sz="4800" b="1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16" name="Obraz 15" descr="pss_nowe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719138"/>
            <a:ext cx="7235825" cy="622300"/>
          </a:xfrm>
        </p:spPr>
        <p:txBody>
          <a:bodyPr lIns="91428" tIns="45715" rIns="91428" bIns="45715" anchor="b">
            <a:noAutofit/>
          </a:bodyPr>
          <a:lstStyle/>
          <a:p>
            <a:pPr eaLnBrk="1" hangingPunct="1">
              <a:defRPr/>
            </a:pPr>
            <a:r>
              <a:rPr lang="pl-PL" sz="5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Przepis 10.1.2</a:t>
            </a:r>
            <a:endParaRPr lang="en-US" altLang="en-US" sz="5400" dirty="0" smtClean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2276946"/>
            <a:ext cx="4211637" cy="3816350"/>
          </a:xfrm>
        </p:spPr>
        <p:txBody>
          <a:bodyPr lIns="91428" tIns="45715" rIns="91428" bIns="45715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l-PL" altLang="en-US" dirty="0"/>
              <a:t>M</a:t>
            </a:r>
            <a:r>
              <a:rPr lang="pl-PL" altLang="en-US" sz="1800" dirty="0" smtClean="0"/>
              <a:t>oże być odzyskiwana - </a:t>
            </a:r>
            <a:r>
              <a:rPr lang="pl-PL" altLang="en-US" sz="1800" b="1" dirty="0" smtClean="0"/>
              <a:t>BRAK SYGNALIZACJI</a:t>
            </a:r>
            <a:endParaRPr lang="en-US" altLang="en-US" sz="1800" b="1" dirty="0"/>
          </a:p>
          <a:p>
            <a:pPr algn="just" eaLnBrk="1" hangingPunct="1">
              <a:lnSpc>
                <a:spcPct val="90000"/>
              </a:lnSpc>
            </a:pPr>
            <a:endParaRPr lang="en-US" altLang="en-US" sz="1800" dirty="0"/>
          </a:p>
          <a:p>
            <a:pPr algn="just" eaLnBrk="1" hangingPunct="1">
              <a:lnSpc>
                <a:spcPct val="90000"/>
              </a:lnSpc>
            </a:pPr>
            <a:r>
              <a:rPr lang="pl-PL" altLang="en-US" sz="1800" dirty="0" smtClean="0"/>
              <a:t>ALE jeśli piłka powraca </a:t>
            </a:r>
            <a:br>
              <a:rPr lang="pl-PL" altLang="en-US" sz="1800" dirty="0" smtClean="0"/>
            </a:br>
            <a:r>
              <a:rPr lang="pl-PL" altLang="en-US" sz="1800" dirty="0" smtClean="0"/>
              <a:t>w przestrzeni przejścia jest to błędem – </a:t>
            </a:r>
            <a:r>
              <a:rPr lang="pl-PL" altLang="en-US" sz="1800" b="1" dirty="0" smtClean="0"/>
              <a:t>machanie i wskazanie palcem</a:t>
            </a:r>
            <a:endParaRPr lang="en-US" altLang="en-US" sz="1800" b="1" dirty="0"/>
          </a:p>
          <a:p>
            <a:pPr algn="just" eaLnBrk="1" hangingPunct="1">
              <a:lnSpc>
                <a:spcPct val="90000"/>
              </a:lnSpc>
            </a:pPr>
            <a:endParaRPr lang="pl-PL" altLang="en-US" sz="1800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altLang="en-US" sz="1800" dirty="0" smtClean="0"/>
              <a:t>Jeśli piłka przejdzie na stronę przeciwnika w przestrzeni przejścia, lecz zawodnik goni ją </a:t>
            </a:r>
            <a:br>
              <a:rPr lang="pl-PL" altLang="en-US" sz="1800" dirty="0" smtClean="0"/>
            </a:br>
            <a:r>
              <a:rPr lang="pl-PL" altLang="en-US" sz="1800" dirty="0" smtClean="0"/>
              <a:t>i odbija, jest to błędem – </a:t>
            </a:r>
            <a:r>
              <a:rPr lang="pl-PL" altLang="en-US" sz="1800" b="1" dirty="0" smtClean="0"/>
              <a:t>machanie i wskazanie palcem</a:t>
            </a:r>
            <a:endParaRPr lang="en-US" altLang="en-US" sz="1800" b="1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3190"/>
            <a:ext cx="3721502" cy="326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80648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-382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None/>
              <a:tabLst/>
              <a:defRPr/>
            </a:pPr>
            <a:r>
              <a:rPr kumimoji="0" lang="pl-PL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Piłka przechodząca na drugą stronę poza przestrzenią przejścia, lecąca w stronę wolnej strefy po stronie przeciwnika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l-PL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az 6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476672"/>
            <a:ext cx="6588125" cy="1279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5400" dirty="0" smtClean="0">
                <a:solidFill>
                  <a:srgbClr val="7488CC"/>
                </a:solidFill>
                <a:latin typeface="Impact" panose="020B0806030902050204" pitchFamily="34" charset="0"/>
              </a:rPr>
              <a:t>Piłka poza antenką</a:t>
            </a:r>
            <a:endParaRPr lang="en-GB" sz="5400" dirty="0">
              <a:solidFill>
                <a:srgbClr val="7488CC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Symbol zastępczy zawartości 5" descr="decyzje SL.bmp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628800"/>
            <a:ext cx="6674172" cy="493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pss_now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2060575"/>
            <a:ext cx="9144000" cy="1080393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 2" pitchFamily="18" charset="2"/>
              <a:buNone/>
              <a:defRPr/>
            </a:pPr>
            <a:endParaRPr lang="en-GB" dirty="0" smtClean="0"/>
          </a:p>
          <a:p>
            <a:pPr algn="ctr" fontAlgn="auto">
              <a:buFont typeface="Wingdings 2" pitchFamily="18" charset="2"/>
              <a:buNone/>
              <a:defRPr/>
            </a:pP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CZĘŚĆ</a:t>
            </a:r>
            <a:r>
              <a:rPr lang="en-GB" sz="52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pl-PL" sz="5200" b="1" dirty="0" smtClean="0">
                <a:latin typeface="+mj-lt"/>
                <a:cs typeface="Arial" panose="020B0604020202020204" pitchFamily="34" charset="0"/>
              </a:rPr>
              <a:t>3: STYL</a:t>
            </a:r>
            <a:endParaRPr lang="en-GB" sz="5200" b="1" strike="sngStrik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5616" y="476672"/>
            <a:ext cx="6947297" cy="1007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fontAlgn="auto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Impact" panose="020B0806030902050204" pitchFamily="34" charset="0"/>
              </a:rPr>
              <a:t>SĘDZIA LINIOWY</a:t>
            </a:r>
            <a:endParaRPr lang="en-GB" sz="5400" dirty="0" smtClean="0">
              <a:solidFill>
                <a:schemeClr val="accent1">
                  <a:tint val="83000"/>
                  <a:satMod val="1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Obraz 8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62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325" y="333375"/>
            <a:ext cx="7559675" cy="5307013"/>
          </a:xfrm>
        </p:spPr>
        <p:txBody>
          <a:bodyPr/>
          <a:lstStyle/>
          <a:p>
            <a:pPr>
              <a:defRPr/>
            </a:pPr>
            <a:r>
              <a:rPr lang="pl-PL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Czy istnieje szablon do naśladowania</a:t>
            </a:r>
            <a:r>
              <a:rPr lang="en-GB" sz="4800" dirty="0" smtClean="0">
                <a:solidFill>
                  <a:srgbClr val="7488CC"/>
                </a:solidFill>
                <a:latin typeface="Impact" panose="020B0806030902050204" pitchFamily="34" charset="0"/>
              </a:rPr>
              <a:t>?</a:t>
            </a:r>
            <a:r>
              <a:rPr lang="en-GB" dirty="0" smtClean="0">
                <a:solidFill>
                  <a:srgbClr val="7488CC"/>
                </a:solidFill>
              </a:rPr>
              <a:t/>
            </a:r>
            <a:br>
              <a:rPr lang="en-GB" dirty="0" smtClean="0">
                <a:solidFill>
                  <a:srgbClr val="7488CC"/>
                </a:solidFill>
              </a:rPr>
            </a:br>
            <a:r>
              <a:rPr lang="en-GB" dirty="0" smtClean="0">
                <a:solidFill>
                  <a:srgbClr val="7488CC"/>
                </a:solidFill>
              </a:rPr>
              <a:t/>
            </a:r>
            <a:br>
              <a:rPr lang="en-GB" dirty="0" smtClean="0">
                <a:solidFill>
                  <a:srgbClr val="7488CC"/>
                </a:solidFill>
              </a:rPr>
            </a:br>
            <a:r>
              <a:rPr lang="en-GB" dirty="0" smtClean="0">
                <a:solidFill>
                  <a:srgbClr val="7488CC"/>
                </a:solidFill>
              </a:rPr>
              <a:t/>
            </a:r>
            <a:br>
              <a:rPr lang="en-GB" dirty="0" smtClean="0">
                <a:solidFill>
                  <a:srgbClr val="7488CC"/>
                </a:solidFill>
              </a:rPr>
            </a:b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Tak, są różne typy. 	Prawdopodobnie najlepszym </a:t>
            </a:r>
            <a:b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z nich jest…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az 2" descr="pss_now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753" y="6151302"/>
            <a:ext cx="936863" cy="5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ug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Paski">
  <a:themeElements>
    <a:clrScheme name="Niestandardowy 8">
      <a:dk1>
        <a:sysClr val="windowText" lastClr="000000"/>
      </a:dk1>
      <a:lt1>
        <a:sysClr val="window" lastClr="FFFFFF"/>
      </a:lt1>
      <a:dk2>
        <a:srgbClr val="7488C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ski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4271</TotalTime>
  <Words>1201</Words>
  <Application>Microsoft Office PowerPoint</Application>
  <PresentationFormat>Pokaz na ekranie (4:3)</PresentationFormat>
  <Paragraphs>190</Paragraphs>
  <Slides>36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38" baseType="lpstr">
      <vt:lpstr>Smuga</vt:lpstr>
      <vt:lpstr>Paski</vt:lpstr>
      <vt:lpstr>Slajd 1</vt:lpstr>
      <vt:lpstr>Slajd 2</vt:lpstr>
      <vt:lpstr>NAJLEPSZY Z NAJLEPSZYCH:</vt:lpstr>
      <vt:lpstr>Slajd 4</vt:lpstr>
      <vt:lpstr>Slajd 5</vt:lpstr>
      <vt:lpstr>Przepis 10.1.2</vt:lpstr>
      <vt:lpstr>Piłka poza antenką</vt:lpstr>
      <vt:lpstr>Slajd 8</vt:lpstr>
      <vt:lpstr>Czy istnieje szablon do naśladowania?   -  Tak, są różne typy.  Prawdopodobnie najlepszym   z nich jest…</vt:lpstr>
      <vt:lpstr>Slajd 10</vt:lpstr>
      <vt:lpstr>Slajd 11</vt:lpstr>
      <vt:lpstr>Pokazywanie sygnalizacji</vt:lpstr>
      <vt:lpstr>Slajd 13</vt:lpstr>
      <vt:lpstr>Slajd 14</vt:lpstr>
      <vt:lpstr>Używaj poprawnej sygnalizacji AUT / PIŁKA DOTKNIĘTA</vt:lpstr>
      <vt:lpstr>Slajd 16</vt:lpstr>
      <vt:lpstr>Slajd 17</vt:lpstr>
      <vt:lpstr>Sygnalizacja: Konflikt</vt:lpstr>
      <vt:lpstr>NIE RÓB TEGO:</vt:lpstr>
      <vt:lpstr>TAK RÓB!</vt:lpstr>
      <vt:lpstr>Slajd 21</vt:lpstr>
      <vt:lpstr>Slajd 22</vt:lpstr>
      <vt:lpstr>Skoncentruj się i zrelaksuj</vt:lpstr>
      <vt:lpstr>Pozycja ogólna</vt:lpstr>
      <vt:lpstr>Slajd 25</vt:lpstr>
      <vt:lpstr>Pozycja podczas przerw</vt:lpstr>
      <vt:lpstr>Pozycja z wykorzystaniem systemu challenge</vt:lpstr>
      <vt:lpstr>Pozycja z wykorzystaniem systemu challenge – L1</vt:lpstr>
      <vt:lpstr>Slajd 29</vt:lpstr>
      <vt:lpstr>Współpraca</vt:lpstr>
      <vt:lpstr>Patrz na reakcje zawodników czy trenerów i korzystaj z nich</vt:lpstr>
      <vt:lpstr>Slajd 32</vt:lpstr>
      <vt:lpstr>Slajd 33</vt:lpstr>
      <vt:lpstr>1. D’Artagnan („szermierz”) - macha chorągiewką jak mieczem –  dużo ruchów, ale bez efektów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 Games 2012</dc:title>
  <dc:creator>Sandy</dc:creator>
  <cp:lastModifiedBy>Maciej Twardowski</cp:lastModifiedBy>
  <cp:revision>405</cp:revision>
  <dcterms:created xsi:type="dcterms:W3CDTF">2008-07-02T09:45:08Z</dcterms:created>
  <dcterms:modified xsi:type="dcterms:W3CDTF">2016-08-23T10:21:07Z</dcterms:modified>
</cp:coreProperties>
</file>